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25" r:id="rId3"/>
    <p:sldId id="326" r:id="rId4"/>
    <p:sldId id="330" r:id="rId5"/>
    <p:sldId id="257" r:id="rId6"/>
    <p:sldId id="329" r:id="rId7"/>
    <p:sldId id="258" r:id="rId8"/>
    <p:sldId id="259" r:id="rId9"/>
    <p:sldId id="260" r:id="rId10"/>
    <p:sldId id="261" r:id="rId11"/>
    <p:sldId id="268" r:id="rId12"/>
    <p:sldId id="262" r:id="rId13"/>
    <p:sldId id="269" r:id="rId14"/>
    <p:sldId id="263" r:id="rId15"/>
    <p:sldId id="270" r:id="rId16"/>
    <p:sldId id="264" r:id="rId17"/>
    <p:sldId id="271" r:id="rId18"/>
    <p:sldId id="272" r:id="rId19"/>
    <p:sldId id="274" r:id="rId20"/>
    <p:sldId id="266" r:id="rId21"/>
    <p:sldId id="321" r:id="rId22"/>
    <p:sldId id="331" r:id="rId23"/>
    <p:sldId id="267" r:id="rId24"/>
    <p:sldId id="323" r:id="rId25"/>
    <p:sldId id="324" r:id="rId26"/>
    <p:sldId id="276" r:id="rId27"/>
    <p:sldId id="319" r:id="rId28"/>
    <p:sldId id="277" r:id="rId29"/>
    <p:sldId id="280" r:id="rId30"/>
    <p:sldId id="281" r:id="rId31"/>
    <p:sldId id="278" r:id="rId32"/>
    <p:sldId id="282" r:id="rId33"/>
    <p:sldId id="283" r:id="rId34"/>
    <p:sldId id="284" r:id="rId35"/>
    <p:sldId id="286" r:id="rId36"/>
    <p:sldId id="287" r:id="rId37"/>
    <p:sldId id="288" r:id="rId38"/>
    <p:sldId id="289" r:id="rId39"/>
    <p:sldId id="307" r:id="rId40"/>
    <p:sldId id="308" r:id="rId41"/>
    <p:sldId id="290" r:id="rId42"/>
    <p:sldId id="291" r:id="rId43"/>
    <p:sldId id="292" r:id="rId44"/>
    <p:sldId id="293" r:id="rId45"/>
    <p:sldId id="294" r:id="rId46"/>
    <p:sldId id="295" r:id="rId47"/>
    <p:sldId id="296" r:id="rId48"/>
    <p:sldId id="309" r:id="rId49"/>
    <p:sldId id="310" r:id="rId50"/>
    <p:sldId id="312" r:id="rId51"/>
    <p:sldId id="313" r:id="rId52"/>
    <p:sldId id="332" r:id="rId53"/>
    <p:sldId id="314" r:id="rId54"/>
    <p:sldId id="315" r:id="rId55"/>
    <p:sldId id="316" r:id="rId56"/>
    <p:sldId id="317" r:id="rId57"/>
    <p:sldId id="318" r:id="rId58"/>
    <p:sldId id="303" r:id="rId59"/>
    <p:sldId id="304" r:id="rId60"/>
    <p:sldId id="30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Eddy" initials="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25" autoAdjust="0"/>
  </p:normalViewPr>
  <p:slideViewPr>
    <p:cSldViewPr>
      <p:cViewPr>
        <p:scale>
          <a:sx n="119" d="100"/>
          <a:sy n="119" d="100"/>
        </p:scale>
        <p:origin x="-18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26747-2946-954B-BC91-42D7180984C3}" type="doc">
      <dgm:prSet loTypeId="urn:microsoft.com/office/officeart/2005/8/layout/hProcess11" loCatId="" qsTypeId="urn:microsoft.com/office/officeart/2005/8/quickstyle/3D1" qsCatId="3D" csTypeId="urn:microsoft.com/office/officeart/2005/8/colors/accent1_2" csCatId="accent1" phldr="1"/>
      <dgm:spPr/>
    </dgm:pt>
    <dgm:pt modelId="{7C102EF1-FF07-9A4B-B57F-D08EB812FEA9}">
      <dgm:prSet phldrT="[Text]" custT="1"/>
      <dgm:spPr/>
      <dgm:t>
        <a:bodyPr/>
        <a:lstStyle/>
        <a:p>
          <a:r>
            <a:rPr lang="en-US" sz="1800" dirty="0" smtClean="0"/>
            <a:t>2009 Johnson and Johnson</a:t>
          </a:r>
          <a:endParaRPr lang="en-US" sz="1800" dirty="0"/>
        </a:p>
      </dgm:t>
    </dgm:pt>
    <dgm:pt modelId="{8A6143D8-6A71-6740-B0E0-D3D843E444E8}" type="parTrans" cxnId="{CDEE0921-DB6C-0147-BDAB-C20F5DD67592}">
      <dgm:prSet/>
      <dgm:spPr/>
      <dgm:t>
        <a:bodyPr/>
        <a:lstStyle/>
        <a:p>
          <a:endParaRPr lang="en-US"/>
        </a:p>
      </dgm:t>
    </dgm:pt>
    <dgm:pt modelId="{1F8BD545-C210-C942-B99D-3E6B0CEF4B98}" type="sibTrans" cxnId="{CDEE0921-DB6C-0147-BDAB-C20F5DD67592}">
      <dgm:prSet/>
      <dgm:spPr/>
      <dgm:t>
        <a:bodyPr/>
        <a:lstStyle/>
        <a:p>
          <a:endParaRPr lang="en-US"/>
        </a:p>
      </dgm:t>
    </dgm:pt>
    <dgm:pt modelId="{7EB45730-F451-6B47-98C0-5CF0898C6F7C}">
      <dgm:prSet phldrT="[Text]" custT="1"/>
      <dgm:spPr/>
      <dgm:t>
        <a:bodyPr/>
        <a:lstStyle/>
        <a:p>
          <a:r>
            <a:rPr lang="en-US" sz="1800" dirty="0" smtClean="0"/>
            <a:t>2010 Sage Bionetworks</a:t>
          </a:r>
          <a:endParaRPr lang="en-US" sz="1800" dirty="0"/>
        </a:p>
      </dgm:t>
    </dgm:pt>
    <dgm:pt modelId="{BD5A7D92-2943-3046-B62F-9D3718400736}" type="parTrans" cxnId="{FF954F88-A731-AB42-9D19-BAFF689BE710}">
      <dgm:prSet/>
      <dgm:spPr/>
      <dgm:t>
        <a:bodyPr/>
        <a:lstStyle/>
        <a:p>
          <a:endParaRPr lang="en-US"/>
        </a:p>
      </dgm:t>
    </dgm:pt>
    <dgm:pt modelId="{72D6B054-99FD-2C48-B58D-6FCE7E2150D2}" type="sibTrans" cxnId="{FF954F88-A731-AB42-9D19-BAFF689BE710}">
      <dgm:prSet/>
      <dgm:spPr/>
      <dgm:t>
        <a:bodyPr/>
        <a:lstStyle/>
        <a:p>
          <a:endParaRPr lang="en-US"/>
        </a:p>
      </dgm:t>
    </dgm:pt>
    <dgm:pt modelId="{FBE86CF2-8F8E-1546-B074-2C43392E86CA}">
      <dgm:prSet phldrT="[Text]" custT="1"/>
      <dgm:spPr/>
      <dgm:t>
        <a:bodyPr/>
        <a:lstStyle/>
        <a:p>
          <a:r>
            <a:rPr lang="en-US" sz="1800" dirty="0" smtClean="0"/>
            <a:t>2012 FDA</a:t>
          </a:r>
          <a:endParaRPr lang="en-US" sz="1800" dirty="0"/>
        </a:p>
      </dgm:t>
    </dgm:pt>
    <dgm:pt modelId="{FCA6D6A3-AF16-164D-9ADC-724FE6490737}" type="parTrans" cxnId="{48DEFA1F-19E3-D246-9A5B-F58DED6B4D49}">
      <dgm:prSet/>
      <dgm:spPr/>
      <dgm:t>
        <a:bodyPr/>
        <a:lstStyle/>
        <a:p>
          <a:endParaRPr lang="en-US"/>
        </a:p>
      </dgm:t>
    </dgm:pt>
    <dgm:pt modelId="{A8B699B7-73D9-FD45-BF65-9D2A6A260F21}" type="sibTrans" cxnId="{48DEFA1F-19E3-D246-9A5B-F58DED6B4D49}">
      <dgm:prSet/>
      <dgm:spPr/>
      <dgm:t>
        <a:bodyPr/>
        <a:lstStyle/>
        <a:p>
          <a:endParaRPr lang="en-US"/>
        </a:p>
      </dgm:t>
    </dgm:pt>
    <dgm:pt modelId="{2D881A26-229F-504A-BAD1-45EDDC99A126}">
      <dgm:prSet phldrT="[Text]" custT="1"/>
      <dgm:spPr/>
      <dgm:t>
        <a:bodyPr/>
        <a:lstStyle/>
        <a:p>
          <a:r>
            <a:rPr lang="en-US" sz="1800" dirty="0" smtClean="0"/>
            <a:t>2012 Pfizer</a:t>
          </a:r>
          <a:endParaRPr lang="en-US" sz="1800" dirty="0"/>
        </a:p>
      </dgm:t>
    </dgm:pt>
    <dgm:pt modelId="{FA2B7543-1C4E-2C46-B16B-CE02248A8E86}" type="parTrans" cxnId="{BF7A94F5-0AD2-8042-AE8A-0834912C4BF8}">
      <dgm:prSet/>
      <dgm:spPr/>
      <dgm:t>
        <a:bodyPr/>
        <a:lstStyle/>
        <a:p>
          <a:endParaRPr lang="en-US"/>
        </a:p>
      </dgm:t>
    </dgm:pt>
    <dgm:pt modelId="{04DE59C5-1F75-F34E-BF31-C2D49CB7D4F1}" type="sibTrans" cxnId="{BF7A94F5-0AD2-8042-AE8A-0834912C4BF8}">
      <dgm:prSet/>
      <dgm:spPr/>
      <dgm:t>
        <a:bodyPr/>
        <a:lstStyle/>
        <a:p>
          <a:endParaRPr lang="en-US"/>
        </a:p>
      </dgm:t>
    </dgm:pt>
    <dgm:pt modelId="{B071654C-7DAB-9543-9E7D-5F48102B0A9A}">
      <dgm:prSet phldrT="[Text]" custT="1"/>
      <dgm:spPr/>
      <dgm:t>
        <a:bodyPr/>
        <a:lstStyle/>
        <a:p>
          <a:r>
            <a:rPr lang="en-US" sz="1800" dirty="0" smtClean="0"/>
            <a:t>2012 St. Jude, </a:t>
          </a:r>
          <a:r>
            <a:rPr lang="en-US" sz="1800" u="sng" dirty="0" smtClean="0"/>
            <a:t>Harvard</a:t>
          </a:r>
          <a:r>
            <a:rPr lang="en-US" sz="1800" dirty="0" smtClean="0"/>
            <a:t>, Johns Hopkins Univ.</a:t>
          </a:r>
          <a:endParaRPr lang="en-US" sz="1800" dirty="0"/>
        </a:p>
      </dgm:t>
    </dgm:pt>
    <dgm:pt modelId="{2A8DC21C-91CB-194B-B782-A6B0CF31CA36}" type="parTrans" cxnId="{C1A7AE35-9BD9-904B-A801-75D88423EDF0}">
      <dgm:prSet/>
      <dgm:spPr/>
      <dgm:t>
        <a:bodyPr/>
        <a:lstStyle/>
        <a:p>
          <a:endParaRPr lang="en-US"/>
        </a:p>
      </dgm:t>
    </dgm:pt>
    <dgm:pt modelId="{2F6A3E08-F8BB-4744-8921-0D66E8655AF3}" type="sibTrans" cxnId="{C1A7AE35-9BD9-904B-A801-75D88423EDF0}">
      <dgm:prSet/>
      <dgm:spPr/>
      <dgm:t>
        <a:bodyPr/>
        <a:lstStyle/>
        <a:p>
          <a:endParaRPr lang="en-US"/>
        </a:p>
      </dgm:t>
    </dgm:pt>
    <dgm:pt modelId="{C6922FA1-47DC-CC44-940B-E22BA7C002EF}">
      <dgm:prSet phldrT="[Text]" custT="1"/>
      <dgm:spPr/>
      <dgm:t>
        <a:bodyPr/>
        <a:lstStyle/>
        <a:p>
          <a:r>
            <a:rPr lang="en-US" sz="1800" dirty="0" smtClean="0"/>
            <a:t>2010 Thomson Reuters</a:t>
          </a:r>
          <a:endParaRPr lang="en-US" sz="1800" dirty="0"/>
        </a:p>
      </dgm:t>
    </dgm:pt>
    <dgm:pt modelId="{EE8DB386-355B-BA4E-8C42-2D379821F65F}" type="parTrans" cxnId="{EE7947DB-35CF-6D47-B6A7-2C0393E91793}">
      <dgm:prSet/>
      <dgm:spPr/>
      <dgm:t>
        <a:bodyPr/>
        <a:lstStyle/>
        <a:p>
          <a:endParaRPr lang="en-US"/>
        </a:p>
      </dgm:t>
    </dgm:pt>
    <dgm:pt modelId="{F48E030F-B75A-DF46-B87F-E9E43440AF1F}" type="sibTrans" cxnId="{EE7947DB-35CF-6D47-B6A7-2C0393E91793}">
      <dgm:prSet/>
      <dgm:spPr/>
      <dgm:t>
        <a:bodyPr/>
        <a:lstStyle/>
        <a:p>
          <a:endParaRPr lang="en-US"/>
        </a:p>
      </dgm:t>
    </dgm:pt>
    <dgm:pt modelId="{5F2DE877-2EE2-3945-910D-337182975875}">
      <dgm:prSet phldrT="[Text]" custT="1"/>
      <dgm:spPr/>
      <dgm:t>
        <a:bodyPr/>
        <a:lstStyle/>
        <a:p>
          <a:r>
            <a:rPr lang="en-US" sz="1800" dirty="0" smtClean="0"/>
            <a:t>2012 One Mind for Research</a:t>
          </a:r>
          <a:endParaRPr lang="en-US" sz="1800" dirty="0"/>
        </a:p>
      </dgm:t>
    </dgm:pt>
    <dgm:pt modelId="{22607796-6961-C149-A988-6FF8D0D07309}" type="parTrans" cxnId="{13613168-7D4B-3748-A080-B19A2CC11E8E}">
      <dgm:prSet/>
      <dgm:spPr/>
      <dgm:t>
        <a:bodyPr/>
        <a:lstStyle/>
        <a:p>
          <a:endParaRPr lang="en-US"/>
        </a:p>
      </dgm:t>
    </dgm:pt>
    <dgm:pt modelId="{F88BAB22-5AB2-024E-A59D-D9E3D2C3DBEF}" type="sibTrans" cxnId="{13613168-7D4B-3748-A080-B19A2CC11E8E}">
      <dgm:prSet/>
      <dgm:spPr/>
      <dgm:t>
        <a:bodyPr/>
        <a:lstStyle/>
        <a:p>
          <a:endParaRPr lang="en-US"/>
        </a:p>
      </dgm:t>
    </dgm:pt>
    <dgm:pt modelId="{11478567-CE26-244A-8F26-4DA4ABA65105}" type="pres">
      <dgm:prSet presAssocID="{E4F26747-2946-954B-BC91-42D7180984C3}" presName="Name0" presStyleCnt="0">
        <dgm:presLayoutVars>
          <dgm:dir/>
          <dgm:resizeHandles val="exact"/>
        </dgm:presLayoutVars>
      </dgm:prSet>
      <dgm:spPr/>
    </dgm:pt>
    <dgm:pt modelId="{40050E5A-96D1-5F41-96DC-7C3CD480FF8C}" type="pres">
      <dgm:prSet presAssocID="{E4F26747-2946-954B-BC91-42D7180984C3}" presName="arrow" presStyleLbl="bgShp" presStyleIdx="0" presStyleCnt="1"/>
      <dgm:spPr/>
      <dgm:t>
        <a:bodyPr/>
        <a:lstStyle/>
        <a:p>
          <a:endParaRPr lang="en-US"/>
        </a:p>
      </dgm:t>
    </dgm:pt>
    <dgm:pt modelId="{24F2E12F-7AA9-1047-AA92-DFC53438C5FC}" type="pres">
      <dgm:prSet presAssocID="{E4F26747-2946-954B-BC91-42D7180984C3}" presName="points" presStyleCnt="0"/>
      <dgm:spPr/>
    </dgm:pt>
    <dgm:pt modelId="{7F78CF3A-21F3-B946-B63F-41D8216B8316}" type="pres">
      <dgm:prSet presAssocID="{7C102EF1-FF07-9A4B-B57F-D08EB812FEA9}" presName="compositeA" presStyleCnt="0"/>
      <dgm:spPr/>
    </dgm:pt>
    <dgm:pt modelId="{AFAF1AC5-83C1-F645-8F2E-5F85F2E4D237}" type="pres">
      <dgm:prSet presAssocID="{7C102EF1-FF07-9A4B-B57F-D08EB812FEA9}" presName="textA" presStyleLbl="revTx" presStyleIdx="0" presStyleCnt="7">
        <dgm:presLayoutVars>
          <dgm:bulletEnabled val="1"/>
        </dgm:presLayoutVars>
      </dgm:prSet>
      <dgm:spPr/>
      <dgm:t>
        <a:bodyPr/>
        <a:lstStyle/>
        <a:p>
          <a:endParaRPr lang="en-US"/>
        </a:p>
      </dgm:t>
    </dgm:pt>
    <dgm:pt modelId="{592F77BF-5CE7-D047-8F67-AB909CC8AE95}" type="pres">
      <dgm:prSet presAssocID="{7C102EF1-FF07-9A4B-B57F-D08EB812FEA9}" presName="circleA" presStyleLbl="node1" presStyleIdx="0" presStyleCnt="7"/>
      <dgm:spPr/>
    </dgm:pt>
    <dgm:pt modelId="{41DA7EB7-F461-654A-AAD8-FF417D3748CA}" type="pres">
      <dgm:prSet presAssocID="{7C102EF1-FF07-9A4B-B57F-D08EB812FEA9}" presName="spaceA" presStyleCnt="0"/>
      <dgm:spPr/>
    </dgm:pt>
    <dgm:pt modelId="{AB9EE267-ADF8-9943-A454-ADB8AD875943}" type="pres">
      <dgm:prSet presAssocID="{1F8BD545-C210-C942-B99D-3E6B0CEF4B98}" presName="space" presStyleCnt="0"/>
      <dgm:spPr/>
    </dgm:pt>
    <dgm:pt modelId="{5D5A2018-F541-9A40-B6A1-62436CB547FA}" type="pres">
      <dgm:prSet presAssocID="{7EB45730-F451-6B47-98C0-5CF0898C6F7C}" presName="compositeB" presStyleCnt="0"/>
      <dgm:spPr/>
    </dgm:pt>
    <dgm:pt modelId="{6B2A3B42-FAEF-464D-8BEA-958FAFC92480}" type="pres">
      <dgm:prSet presAssocID="{7EB45730-F451-6B47-98C0-5CF0898C6F7C}" presName="textB" presStyleLbl="revTx" presStyleIdx="1" presStyleCnt="7">
        <dgm:presLayoutVars>
          <dgm:bulletEnabled val="1"/>
        </dgm:presLayoutVars>
      </dgm:prSet>
      <dgm:spPr/>
      <dgm:t>
        <a:bodyPr/>
        <a:lstStyle/>
        <a:p>
          <a:endParaRPr lang="en-US"/>
        </a:p>
      </dgm:t>
    </dgm:pt>
    <dgm:pt modelId="{0B8C5126-8AEC-A341-A8F8-B593C910F8FA}" type="pres">
      <dgm:prSet presAssocID="{7EB45730-F451-6B47-98C0-5CF0898C6F7C}" presName="circleB" presStyleLbl="node1" presStyleIdx="1" presStyleCnt="7"/>
      <dgm:spPr/>
    </dgm:pt>
    <dgm:pt modelId="{8D0811D9-1AC2-804C-A7FB-9CF9CA2335F5}" type="pres">
      <dgm:prSet presAssocID="{7EB45730-F451-6B47-98C0-5CF0898C6F7C}" presName="spaceB" presStyleCnt="0"/>
      <dgm:spPr/>
    </dgm:pt>
    <dgm:pt modelId="{BB7EAF33-F10B-0B42-BCA9-734329FCAAE5}" type="pres">
      <dgm:prSet presAssocID="{72D6B054-99FD-2C48-B58D-6FCE7E2150D2}" presName="space" presStyleCnt="0"/>
      <dgm:spPr/>
    </dgm:pt>
    <dgm:pt modelId="{E325AA50-6E23-A64D-B924-C49287248523}" type="pres">
      <dgm:prSet presAssocID="{C6922FA1-47DC-CC44-940B-E22BA7C002EF}" presName="compositeA" presStyleCnt="0"/>
      <dgm:spPr/>
    </dgm:pt>
    <dgm:pt modelId="{8EF835DA-5812-414F-A09A-56496675AB56}" type="pres">
      <dgm:prSet presAssocID="{C6922FA1-47DC-CC44-940B-E22BA7C002EF}" presName="textA" presStyleLbl="revTx" presStyleIdx="2" presStyleCnt="7">
        <dgm:presLayoutVars>
          <dgm:bulletEnabled val="1"/>
        </dgm:presLayoutVars>
      </dgm:prSet>
      <dgm:spPr/>
      <dgm:t>
        <a:bodyPr/>
        <a:lstStyle/>
        <a:p>
          <a:endParaRPr lang="en-US"/>
        </a:p>
      </dgm:t>
    </dgm:pt>
    <dgm:pt modelId="{3CDDDA7F-C41B-E041-B9AC-D31A5B769C92}" type="pres">
      <dgm:prSet presAssocID="{C6922FA1-47DC-CC44-940B-E22BA7C002EF}" presName="circleA" presStyleLbl="node1" presStyleIdx="2" presStyleCnt="7"/>
      <dgm:spPr>
        <a:gradFill flip="none" rotWithShape="1">
          <a:gsLst>
            <a:gs pos="0">
              <a:srgbClr val="FF0000"/>
            </a:gs>
            <a:gs pos="100000">
              <a:srgbClr val="FFFFFF"/>
            </a:gs>
          </a:gsLst>
          <a:path path="circle">
            <a:fillToRect l="100000" t="100000"/>
          </a:path>
          <a:tileRect r="-100000" b="-100000"/>
        </a:gradFill>
      </dgm:spPr>
    </dgm:pt>
    <dgm:pt modelId="{DEBE42F0-DD98-FE48-8B9D-C4E2C03F2B7F}" type="pres">
      <dgm:prSet presAssocID="{C6922FA1-47DC-CC44-940B-E22BA7C002EF}" presName="spaceA" presStyleCnt="0"/>
      <dgm:spPr/>
    </dgm:pt>
    <dgm:pt modelId="{0822CA0B-FACB-5147-A8F8-705507482107}" type="pres">
      <dgm:prSet presAssocID="{F48E030F-B75A-DF46-B87F-E9E43440AF1F}" presName="space" presStyleCnt="0"/>
      <dgm:spPr/>
    </dgm:pt>
    <dgm:pt modelId="{9CF54CEC-BC25-D14B-BDBF-3BA0E07B7BD5}" type="pres">
      <dgm:prSet presAssocID="{FBE86CF2-8F8E-1546-B074-2C43392E86CA}" presName="compositeB" presStyleCnt="0"/>
      <dgm:spPr/>
    </dgm:pt>
    <dgm:pt modelId="{61CDB815-5A4D-A94D-AFFA-50A197AA2674}" type="pres">
      <dgm:prSet presAssocID="{FBE86CF2-8F8E-1546-B074-2C43392E86CA}" presName="textB" presStyleLbl="revTx" presStyleIdx="3" presStyleCnt="7">
        <dgm:presLayoutVars>
          <dgm:bulletEnabled val="1"/>
        </dgm:presLayoutVars>
      </dgm:prSet>
      <dgm:spPr/>
      <dgm:t>
        <a:bodyPr/>
        <a:lstStyle/>
        <a:p>
          <a:endParaRPr lang="en-US"/>
        </a:p>
      </dgm:t>
    </dgm:pt>
    <dgm:pt modelId="{46934B8E-8314-5C41-BDF9-AC3892348300}" type="pres">
      <dgm:prSet presAssocID="{FBE86CF2-8F8E-1546-B074-2C43392E86CA}" presName="circleB" presStyleLbl="node1" presStyleIdx="3" presStyleCnt="7"/>
      <dgm:spPr/>
    </dgm:pt>
    <dgm:pt modelId="{AE238012-8A6A-9749-BB53-278B2A19F69E}" type="pres">
      <dgm:prSet presAssocID="{FBE86CF2-8F8E-1546-B074-2C43392E86CA}" presName="spaceB" presStyleCnt="0"/>
      <dgm:spPr/>
    </dgm:pt>
    <dgm:pt modelId="{35B201D7-8BD3-BD4B-A00E-518B065F834D}" type="pres">
      <dgm:prSet presAssocID="{A8B699B7-73D9-FD45-BF65-9D2A6A260F21}" presName="space" presStyleCnt="0"/>
      <dgm:spPr/>
    </dgm:pt>
    <dgm:pt modelId="{03D1D1A6-EACA-1D4E-A748-C92705E55EE8}" type="pres">
      <dgm:prSet presAssocID="{5F2DE877-2EE2-3945-910D-337182975875}" presName="compositeA" presStyleCnt="0"/>
      <dgm:spPr/>
    </dgm:pt>
    <dgm:pt modelId="{4BF30B4C-AFA5-0243-B199-D8D8428A930A}" type="pres">
      <dgm:prSet presAssocID="{5F2DE877-2EE2-3945-910D-337182975875}" presName="textA" presStyleLbl="revTx" presStyleIdx="4" presStyleCnt="7">
        <dgm:presLayoutVars>
          <dgm:bulletEnabled val="1"/>
        </dgm:presLayoutVars>
      </dgm:prSet>
      <dgm:spPr/>
      <dgm:t>
        <a:bodyPr/>
        <a:lstStyle/>
        <a:p>
          <a:endParaRPr lang="en-US"/>
        </a:p>
      </dgm:t>
    </dgm:pt>
    <dgm:pt modelId="{79F95629-3B34-2C46-9DB0-D953AF651A18}" type="pres">
      <dgm:prSet presAssocID="{5F2DE877-2EE2-3945-910D-337182975875}" presName="circleA" presStyleLbl="node1" presStyleIdx="4" presStyleCnt="7"/>
      <dgm:spPr>
        <a:gradFill flip="none" rotWithShape="1">
          <a:gsLst>
            <a:gs pos="0">
              <a:srgbClr val="FF0000"/>
            </a:gs>
            <a:gs pos="100000">
              <a:srgbClr val="FFFFFF"/>
            </a:gs>
          </a:gsLst>
          <a:path path="circle">
            <a:fillToRect l="100000" t="100000"/>
          </a:path>
          <a:tileRect r="-100000" b="-100000"/>
        </a:gradFill>
      </dgm:spPr>
    </dgm:pt>
    <dgm:pt modelId="{54D9F375-0588-C548-9AC3-4F3FAFCD7FE0}" type="pres">
      <dgm:prSet presAssocID="{5F2DE877-2EE2-3945-910D-337182975875}" presName="spaceA" presStyleCnt="0"/>
      <dgm:spPr/>
    </dgm:pt>
    <dgm:pt modelId="{9EC5521C-DB5F-F045-B92B-D45B12F5078F}" type="pres">
      <dgm:prSet presAssocID="{F88BAB22-5AB2-024E-A59D-D9E3D2C3DBEF}" presName="space" presStyleCnt="0"/>
      <dgm:spPr/>
    </dgm:pt>
    <dgm:pt modelId="{70C7D6A4-240F-9B4F-9EFC-D554410EBBF5}" type="pres">
      <dgm:prSet presAssocID="{2D881A26-229F-504A-BAD1-45EDDC99A126}" presName="compositeB" presStyleCnt="0"/>
      <dgm:spPr/>
    </dgm:pt>
    <dgm:pt modelId="{02D50E60-3900-6C4A-904E-DB4A3FE7D1CB}" type="pres">
      <dgm:prSet presAssocID="{2D881A26-229F-504A-BAD1-45EDDC99A126}" presName="textB" presStyleLbl="revTx" presStyleIdx="5" presStyleCnt="7">
        <dgm:presLayoutVars>
          <dgm:bulletEnabled val="1"/>
        </dgm:presLayoutVars>
      </dgm:prSet>
      <dgm:spPr/>
      <dgm:t>
        <a:bodyPr/>
        <a:lstStyle/>
        <a:p>
          <a:endParaRPr lang="en-US"/>
        </a:p>
      </dgm:t>
    </dgm:pt>
    <dgm:pt modelId="{D6F5C981-EC28-FF4E-9DD4-11D3EC6D6869}" type="pres">
      <dgm:prSet presAssocID="{2D881A26-229F-504A-BAD1-45EDDC99A126}" presName="circleB" presStyleLbl="node1" presStyleIdx="5" presStyleCnt="7"/>
      <dgm:spPr>
        <a:gradFill flip="none" rotWithShape="1">
          <a:gsLst>
            <a:gs pos="0">
              <a:srgbClr val="FF0000"/>
            </a:gs>
            <a:gs pos="100000">
              <a:srgbClr val="FFFFFF"/>
            </a:gs>
          </a:gsLst>
          <a:path path="circle">
            <a:fillToRect l="100000" t="100000"/>
          </a:path>
          <a:tileRect r="-100000" b="-100000"/>
        </a:gradFill>
      </dgm:spPr>
    </dgm:pt>
    <dgm:pt modelId="{311A71B5-0609-6440-A55A-D2C2A1825A35}" type="pres">
      <dgm:prSet presAssocID="{2D881A26-229F-504A-BAD1-45EDDC99A126}" presName="spaceB" presStyleCnt="0"/>
      <dgm:spPr/>
    </dgm:pt>
    <dgm:pt modelId="{26AB0209-348B-BE40-89D2-BC1129DE1B23}" type="pres">
      <dgm:prSet presAssocID="{04DE59C5-1F75-F34E-BF31-C2D49CB7D4F1}" presName="space" presStyleCnt="0"/>
      <dgm:spPr/>
    </dgm:pt>
    <dgm:pt modelId="{A24C674C-EC7F-744D-A106-453BF78EDB18}" type="pres">
      <dgm:prSet presAssocID="{B071654C-7DAB-9543-9E7D-5F48102B0A9A}" presName="compositeA" presStyleCnt="0"/>
      <dgm:spPr/>
    </dgm:pt>
    <dgm:pt modelId="{4BDB616D-6541-B046-8B99-BEEC0D82BEDF}" type="pres">
      <dgm:prSet presAssocID="{B071654C-7DAB-9543-9E7D-5F48102B0A9A}" presName="textA" presStyleLbl="revTx" presStyleIdx="6" presStyleCnt="7">
        <dgm:presLayoutVars>
          <dgm:bulletEnabled val="1"/>
        </dgm:presLayoutVars>
      </dgm:prSet>
      <dgm:spPr/>
      <dgm:t>
        <a:bodyPr/>
        <a:lstStyle/>
        <a:p>
          <a:endParaRPr lang="en-US"/>
        </a:p>
      </dgm:t>
    </dgm:pt>
    <dgm:pt modelId="{1EB893E6-A83F-724E-AD83-F13BCEE54C83}" type="pres">
      <dgm:prSet presAssocID="{B071654C-7DAB-9543-9E7D-5F48102B0A9A}" presName="circleA" presStyleLbl="node1" presStyleIdx="6" presStyleCnt="7"/>
      <dgm:spPr>
        <a:gradFill flip="none" rotWithShape="1">
          <a:gsLst>
            <a:gs pos="0">
              <a:srgbClr val="FF0000"/>
            </a:gs>
            <a:gs pos="100000">
              <a:srgbClr val="FFFFFF"/>
            </a:gs>
          </a:gsLst>
          <a:path path="circle">
            <a:fillToRect l="100000" t="100000"/>
          </a:path>
          <a:tileRect r="-100000" b="-100000"/>
        </a:gradFill>
      </dgm:spPr>
    </dgm:pt>
    <dgm:pt modelId="{E445AA3A-3749-9441-8A0E-247AD52C6237}" type="pres">
      <dgm:prSet presAssocID="{B071654C-7DAB-9543-9E7D-5F48102B0A9A}" presName="spaceA" presStyleCnt="0"/>
      <dgm:spPr/>
    </dgm:pt>
  </dgm:ptLst>
  <dgm:cxnLst>
    <dgm:cxn modelId="{1451DE3A-0914-496E-965B-C172321666FB}" type="presOf" srcId="{2D881A26-229F-504A-BAD1-45EDDC99A126}" destId="{02D50E60-3900-6C4A-904E-DB4A3FE7D1CB}" srcOrd="0" destOrd="0" presId="urn:microsoft.com/office/officeart/2005/8/layout/hProcess11"/>
    <dgm:cxn modelId="{48DEFA1F-19E3-D246-9A5B-F58DED6B4D49}" srcId="{E4F26747-2946-954B-BC91-42D7180984C3}" destId="{FBE86CF2-8F8E-1546-B074-2C43392E86CA}" srcOrd="3" destOrd="0" parTransId="{FCA6D6A3-AF16-164D-9ADC-724FE6490737}" sibTransId="{A8B699B7-73D9-FD45-BF65-9D2A6A260F21}"/>
    <dgm:cxn modelId="{BF7A94F5-0AD2-8042-AE8A-0834912C4BF8}" srcId="{E4F26747-2946-954B-BC91-42D7180984C3}" destId="{2D881A26-229F-504A-BAD1-45EDDC99A126}" srcOrd="5" destOrd="0" parTransId="{FA2B7543-1C4E-2C46-B16B-CE02248A8E86}" sibTransId="{04DE59C5-1F75-F34E-BF31-C2D49CB7D4F1}"/>
    <dgm:cxn modelId="{0A5B1C5D-C6DE-4198-8447-11B76BA7CF88}" type="presOf" srcId="{5F2DE877-2EE2-3945-910D-337182975875}" destId="{4BF30B4C-AFA5-0243-B199-D8D8428A930A}" srcOrd="0" destOrd="0" presId="urn:microsoft.com/office/officeart/2005/8/layout/hProcess11"/>
    <dgm:cxn modelId="{712C3E2C-3822-4A8D-ADFE-9FFD3A299823}" type="presOf" srcId="{B071654C-7DAB-9543-9E7D-5F48102B0A9A}" destId="{4BDB616D-6541-B046-8B99-BEEC0D82BEDF}" srcOrd="0" destOrd="0" presId="urn:microsoft.com/office/officeart/2005/8/layout/hProcess11"/>
    <dgm:cxn modelId="{B43A5CDE-08AA-4DE6-8244-0D51F757C5EC}" type="presOf" srcId="{E4F26747-2946-954B-BC91-42D7180984C3}" destId="{11478567-CE26-244A-8F26-4DA4ABA65105}" srcOrd="0" destOrd="0" presId="urn:microsoft.com/office/officeart/2005/8/layout/hProcess11"/>
    <dgm:cxn modelId="{EC14E80E-39DE-492D-A3CA-57D8C30A5994}" type="presOf" srcId="{7EB45730-F451-6B47-98C0-5CF0898C6F7C}" destId="{6B2A3B42-FAEF-464D-8BEA-958FAFC92480}" srcOrd="0" destOrd="0" presId="urn:microsoft.com/office/officeart/2005/8/layout/hProcess11"/>
    <dgm:cxn modelId="{FF954F88-A731-AB42-9D19-BAFF689BE710}" srcId="{E4F26747-2946-954B-BC91-42D7180984C3}" destId="{7EB45730-F451-6B47-98C0-5CF0898C6F7C}" srcOrd="1" destOrd="0" parTransId="{BD5A7D92-2943-3046-B62F-9D3718400736}" sibTransId="{72D6B054-99FD-2C48-B58D-6FCE7E2150D2}"/>
    <dgm:cxn modelId="{CDEE0921-DB6C-0147-BDAB-C20F5DD67592}" srcId="{E4F26747-2946-954B-BC91-42D7180984C3}" destId="{7C102EF1-FF07-9A4B-B57F-D08EB812FEA9}" srcOrd="0" destOrd="0" parTransId="{8A6143D8-6A71-6740-B0E0-D3D843E444E8}" sibTransId="{1F8BD545-C210-C942-B99D-3E6B0CEF4B98}"/>
    <dgm:cxn modelId="{26E881FA-A968-4870-9763-CF797C0ED263}" type="presOf" srcId="{FBE86CF2-8F8E-1546-B074-2C43392E86CA}" destId="{61CDB815-5A4D-A94D-AFFA-50A197AA2674}" srcOrd="0" destOrd="0" presId="urn:microsoft.com/office/officeart/2005/8/layout/hProcess11"/>
    <dgm:cxn modelId="{FDE14BD2-72BC-43AE-8410-731C9172AC6F}" type="presOf" srcId="{7C102EF1-FF07-9A4B-B57F-D08EB812FEA9}" destId="{AFAF1AC5-83C1-F645-8F2E-5F85F2E4D237}" srcOrd="0" destOrd="0" presId="urn:microsoft.com/office/officeart/2005/8/layout/hProcess11"/>
    <dgm:cxn modelId="{05D1E2C8-0557-4683-A2B8-BF46B6469A90}" type="presOf" srcId="{C6922FA1-47DC-CC44-940B-E22BA7C002EF}" destId="{8EF835DA-5812-414F-A09A-56496675AB56}" srcOrd="0" destOrd="0" presId="urn:microsoft.com/office/officeart/2005/8/layout/hProcess11"/>
    <dgm:cxn modelId="{EE7947DB-35CF-6D47-B6A7-2C0393E91793}" srcId="{E4F26747-2946-954B-BC91-42D7180984C3}" destId="{C6922FA1-47DC-CC44-940B-E22BA7C002EF}" srcOrd="2" destOrd="0" parTransId="{EE8DB386-355B-BA4E-8C42-2D379821F65F}" sibTransId="{F48E030F-B75A-DF46-B87F-E9E43440AF1F}"/>
    <dgm:cxn modelId="{13613168-7D4B-3748-A080-B19A2CC11E8E}" srcId="{E4F26747-2946-954B-BC91-42D7180984C3}" destId="{5F2DE877-2EE2-3945-910D-337182975875}" srcOrd="4" destOrd="0" parTransId="{22607796-6961-C149-A988-6FF8D0D07309}" sibTransId="{F88BAB22-5AB2-024E-A59D-D9E3D2C3DBEF}"/>
    <dgm:cxn modelId="{C1A7AE35-9BD9-904B-A801-75D88423EDF0}" srcId="{E4F26747-2946-954B-BC91-42D7180984C3}" destId="{B071654C-7DAB-9543-9E7D-5F48102B0A9A}" srcOrd="6" destOrd="0" parTransId="{2A8DC21C-91CB-194B-B782-A6B0CF31CA36}" sibTransId="{2F6A3E08-F8BB-4744-8921-0D66E8655AF3}"/>
    <dgm:cxn modelId="{CC730C3D-3ADF-4177-BA3F-0218C77E05FC}" type="presParOf" srcId="{11478567-CE26-244A-8F26-4DA4ABA65105}" destId="{40050E5A-96D1-5F41-96DC-7C3CD480FF8C}" srcOrd="0" destOrd="0" presId="urn:microsoft.com/office/officeart/2005/8/layout/hProcess11"/>
    <dgm:cxn modelId="{13F7E0D2-123F-4F72-8CB3-F9F1097B7126}" type="presParOf" srcId="{11478567-CE26-244A-8F26-4DA4ABA65105}" destId="{24F2E12F-7AA9-1047-AA92-DFC53438C5FC}" srcOrd="1" destOrd="0" presId="urn:microsoft.com/office/officeart/2005/8/layout/hProcess11"/>
    <dgm:cxn modelId="{510E37D2-4A9B-4BC0-B3F2-548A4F7A81C4}" type="presParOf" srcId="{24F2E12F-7AA9-1047-AA92-DFC53438C5FC}" destId="{7F78CF3A-21F3-B946-B63F-41D8216B8316}" srcOrd="0" destOrd="0" presId="urn:microsoft.com/office/officeart/2005/8/layout/hProcess11"/>
    <dgm:cxn modelId="{A3AF65D4-50B9-475C-AA1D-B0D9EB7386AF}" type="presParOf" srcId="{7F78CF3A-21F3-B946-B63F-41D8216B8316}" destId="{AFAF1AC5-83C1-F645-8F2E-5F85F2E4D237}" srcOrd="0" destOrd="0" presId="urn:microsoft.com/office/officeart/2005/8/layout/hProcess11"/>
    <dgm:cxn modelId="{9792F931-BAE4-4A8D-B10E-000987590722}" type="presParOf" srcId="{7F78CF3A-21F3-B946-B63F-41D8216B8316}" destId="{592F77BF-5CE7-D047-8F67-AB909CC8AE95}" srcOrd="1" destOrd="0" presId="urn:microsoft.com/office/officeart/2005/8/layout/hProcess11"/>
    <dgm:cxn modelId="{82ED1253-94D9-4803-A551-257D79AF4D56}" type="presParOf" srcId="{7F78CF3A-21F3-B946-B63F-41D8216B8316}" destId="{41DA7EB7-F461-654A-AAD8-FF417D3748CA}" srcOrd="2" destOrd="0" presId="urn:microsoft.com/office/officeart/2005/8/layout/hProcess11"/>
    <dgm:cxn modelId="{A93AC9A1-E044-417B-8E4F-03138D7CBF97}" type="presParOf" srcId="{24F2E12F-7AA9-1047-AA92-DFC53438C5FC}" destId="{AB9EE267-ADF8-9943-A454-ADB8AD875943}" srcOrd="1" destOrd="0" presId="urn:microsoft.com/office/officeart/2005/8/layout/hProcess11"/>
    <dgm:cxn modelId="{608D3842-E0DC-4D2C-8277-3DFC83D7FDC1}" type="presParOf" srcId="{24F2E12F-7AA9-1047-AA92-DFC53438C5FC}" destId="{5D5A2018-F541-9A40-B6A1-62436CB547FA}" srcOrd="2" destOrd="0" presId="urn:microsoft.com/office/officeart/2005/8/layout/hProcess11"/>
    <dgm:cxn modelId="{B9B114ED-0188-4B45-8D09-F6EAA42B30E2}" type="presParOf" srcId="{5D5A2018-F541-9A40-B6A1-62436CB547FA}" destId="{6B2A3B42-FAEF-464D-8BEA-958FAFC92480}" srcOrd="0" destOrd="0" presId="urn:microsoft.com/office/officeart/2005/8/layout/hProcess11"/>
    <dgm:cxn modelId="{BB3121CF-F610-4E92-8C0F-9C3C971801C0}" type="presParOf" srcId="{5D5A2018-F541-9A40-B6A1-62436CB547FA}" destId="{0B8C5126-8AEC-A341-A8F8-B593C910F8FA}" srcOrd="1" destOrd="0" presId="urn:microsoft.com/office/officeart/2005/8/layout/hProcess11"/>
    <dgm:cxn modelId="{51B10F86-03AF-42AA-B7FE-1159BF264644}" type="presParOf" srcId="{5D5A2018-F541-9A40-B6A1-62436CB547FA}" destId="{8D0811D9-1AC2-804C-A7FB-9CF9CA2335F5}" srcOrd="2" destOrd="0" presId="urn:microsoft.com/office/officeart/2005/8/layout/hProcess11"/>
    <dgm:cxn modelId="{3311C4BD-4083-4263-8622-97313A46DF48}" type="presParOf" srcId="{24F2E12F-7AA9-1047-AA92-DFC53438C5FC}" destId="{BB7EAF33-F10B-0B42-BCA9-734329FCAAE5}" srcOrd="3" destOrd="0" presId="urn:microsoft.com/office/officeart/2005/8/layout/hProcess11"/>
    <dgm:cxn modelId="{170DD54B-20D7-4391-8C10-FCE88F69A8A8}" type="presParOf" srcId="{24F2E12F-7AA9-1047-AA92-DFC53438C5FC}" destId="{E325AA50-6E23-A64D-B924-C49287248523}" srcOrd="4" destOrd="0" presId="urn:microsoft.com/office/officeart/2005/8/layout/hProcess11"/>
    <dgm:cxn modelId="{49CE4E80-F98B-40B0-92C0-4EF9591C88E4}" type="presParOf" srcId="{E325AA50-6E23-A64D-B924-C49287248523}" destId="{8EF835DA-5812-414F-A09A-56496675AB56}" srcOrd="0" destOrd="0" presId="urn:microsoft.com/office/officeart/2005/8/layout/hProcess11"/>
    <dgm:cxn modelId="{53BEF833-B544-42D4-BC8D-C0A3E74A2430}" type="presParOf" srcId="{E325AA50-6E23-A64D-B924-C49287248523}" destId="{3CDDDA7F-C41B-E041-B9AC-D31A5B769C92}" srcOrd="1" destOrd="0" presId="urn:microsoft.com/office/officeart/2005/8/layout/hProcess11"/>
    <dgm:cxn modelId="{B736192B-D27D-49DE-9293-FC827C3BA582}" type="presParOf" srcId="{E325AA50-6E23-A64D-B924-C49287248523}" destId="{DEBE42F0-DD98-FE48-8B9D-C4E2C03F2B7F}" srcOrd="2" destOrd="0" presId="urn:microsoft.com/office/officeart/2005/8/layout/hProcess11"/>
    <dgm:cxn modelId="{3E33769B-7E83-4974-9E90-90419134FAB8}" type="presParOf" srcId="{24F2E12F-7AA9-1047-AA92-DFC53438C5FC}" destId="{0822CA0B-FACB-5147-A8F8-705507482107}" srcOrd="5" destOrd="0" presId="urn:microsoft.com/office/officeart/2005/8/layout/hProcess11"/>
    <dgm:cxn modelId="{6EBC3577-2FB3-415F-9AF6-E8CE7C594D2E}" type="presParOf" srcId="{24F2E12F-7AA9-1047-AA92-DFC53438C5FC}" destId="{9CF54CEC-BC25-D14B-BDBF-3BA0E07B7BD5}" srcOrd="6" destOrd="0" presId="urn:microsoft.com/office/officeart/2005/8/layout/hProcess11"/>
    <dgm:cxn modelId="{AED0B0D9-B87C-45D2-800E-EFCE887ECE57}" type="presParOf" srcId="{9CF54CEC-BC25-D14B-BDBF-3BA0E07B7BD5}" destId="{61CDB815-5A4D-A94D-AFFA-50A197AA2674}" srcOrd="0" destOrd="0" presId="urn:microsoft.com/office/officeart/2005/8/layout/hProcess11"/>
    <dgm:cxn modelId="{6FFF5C04-F085-4E43-9C92-624F41E296C3}" type="presParOf" srcId="{9CF54CEC-BC25-D14B-BDBF-3BA0E07B7BD5}" destId="{46934B8E-8314-5C41-BDF9-AC3892348300}" srcOrd="1" destOrd="0" presId="urn:microsoft.com/office/officeart/2005/8/layout/hProcess11"/>
    <dgm:cxn modelId="{700E11FE-E355-4E43-9518-3BFB98DD451D}" type="presParOf" srcId="{9CF54CEC-BC25-D14B-BDBF-3BA0E07B7BD5}" destId="{AE238012-8A6A-9749-BB53-278B2A19F69E}" srcOrd="2" destOrd="0" presId="urn:microsoft.com/office/officeart/2005/8/layout/hProcess11"/>
    <dgm:cxn modelId="{D81E6D73-E321-49E6-945A-479542857468}" type="presParOf" srcId="{24F2E12F-7AA9-1047-AA92-DFC53438C5FC}" destId="{35B201D7-8BD3-BD4B-A00E-518B065F834D}" srcOrd="7" destOrd="0" presId="urn:microsoft.com/office/officeart/2005/8/layout/hProcess11"/>
    <dgm:cxn modelId="{75C847F6-8014-4F10-8967-1EBB2AB20528}" type="presParOf" srcId="{24F2E12F-7AA9-1047-AA92-DFC53438C5FC}" destId="{03D1D1A6-EACA-1D4E-A748-C92705E55EE8}" srcOrd="8" destOrd="0" presId="urn:microsoft.com/office/officeart/2005/8/layout/hProcess11"/>
    <dgm:cxn modelId="{B94C8423-DF1E-4457-B775-3C257684601B}" type="presParOf" srcId="{03D1D1A6-EACA-1D4E-A748-C92705E55EE8}" destId="{4BF30B4C-AFA5-0243-B199-D8D8428A930A}" srcOrd="0" destOrd="0" presId="urn:microsoft.com/office/officeart/2005/8/layout/hProcess11"/>
    <dgm:cxn modelId="{CF6F6770-3FED-4CEC-B6CF-A53F6EDFCDA2}" type="presParOf" srcId="{03D1D1A6-EACA-1D4E-A748-C92705E55EE8}" destId="{79F95629-3B34-2C46-9DB0-D953AF651A18}" srcOrd="1" destOrd="0" presId="urn:microsoft.com/office/officeart/2005/8/layout/hProcess11"/>
    <dgm:cxn modelId="{923491F9-62BB-4FEE-A0E8-D4FFAB42366E}" type="presParOf" srcId="{03D1D1A6-EACA-1D4E-A748-C92705E55EE8}" destId="{54D9F375-0588-C548-9AC3-4F3FAFCD7FE0}" srcOrd="2" destOrd="0" presId="urn:microsoft.com/office/officeart/2005/8/layout/hProcess11"/>
    <dgm:cxn modelId="{F46366AB-D91C-42C3-A076-2E637E4CF915}" type="presParOf" srcId="{24F2E12F-7AA9-1047-AA92-DFC53438C5FC}" destId="{9EC5521C-DB5F-F045-B92B-D45B12F5078F}" srcOrd="9" destOrd="0" presId="urn:microsoft.com/office/officeart/2005/8/layout/hProcess11"/>
    <dgm:cxn modelId="{5A2D0738-4E1E-4A09-9C7A-AC4214F59A39}" type="presParOf" srcId="{24F2E12F-7AA9-1047-AA92-DFC53438C5FC}" destId="{70C7D6A4-240F-9B4F-9EFC-D554410EBBF5}" srcOrd="10" destOrd="0" presId="urn:microsoft.com/office/officeart/2005/8/layout/hProcess11"/>
    <dgm:cxn modelId="{020C1460-CE02-48C5-8600-C70F528BF9BA}" type="presParOf" srcId="{70C7D6A4-240F-9B4F-9EFC-D554410EBBF5}" destId="{02D50E60-3900-6C4A-904E-DB4A3FE7D1CB}" srcOrd="0" destOrd="0" presId="urn:microsoft.com/office/officeart/2005/8/layout/hProcess11"/>
    <dgm:cxn modelId="{380DC237-7463-4A73-9C86-962D60C6F7BB}" type="presParOf" srcId="{70C7D6A4-240F-9B4F-9EFC-D554410EBBF5}" destId="{D6F5C981-EC28-FF4E-9DD4-11D3EC6D6869}" srcOrd="1" destOrd="0" presId="urn:microsoft.com/office/officeart/2005/8/layout/hProcess11"/>
    <dgm:cxn modelId="{AE18A67F-706B-4929-82C8-DBE8F0645125}" type="presParOf" srcId="{70C7D6A4-240F-9B4F-9EFC-D554410EBBF5}" destId="{311A71B5-0609-6440-A55A-D2C2A1825A35}" srcOrd="2" destOrd="0" presId="urn:microsoft.com/office/officeart/2005/8/layout/hProcess11"/>
    <dgm:cxn modelId="{CF3AD698-9915-4B30-91F5-838EF3ED5E49}" type="presParOf" srcId="{24F2E12F-7AA9-1047-AA92-DFC53438C5FC}" destId="{26AB0209-348B-BE40-89D2-BC1129DE1B23}" srcOrd="11" destOrd="0" presId="urn:microsoft.com/office/officeart/2005/8/layout/hProcess11"/>
    <dgm:cxn modelId="{B7377F3D-424D-4B59-BF24-014C9B5E8596}" type="presParOf" srcId="{24F2E12F-7AA9-1047-AA92-DFC53438C5FC}" destId="{A24C674C-EC7F-744D-A106-453BF78EDB18}" srcOrd="12" destOrd="0" presId="urn:microsoft.com/office/officeart/2005/8/layout/hProcess11"/>
    <dgm:cxn modelId="{1774B988-AD5F-4FAA-998E-1D7994389C33}" type="presParOf" srcId="{A24C674C-EC7F-744D-A106-453BF78EDB18}" destId="{4BDB616D-6541-B046-8B99-BEEC0D82BEDF}" srcOrd="0" destOrd="0" presId="urn:microsoft.com/office/officeart/2005/8/layout/hProcess11"/>
    <dgm:cxn modelId="{9C28910A-8226-4818-A391-6E30AFC75E1A}" type="presParOf" srcId="{A24C674C-EC7F-744D-A106-453BF78EDB18}" destId="{1EB893E6-A83F-724E-AD83-F13BCEE54C83}" srcOrd="1" destOrd="0" presId="urn:microsoft.com/office/officeart/2005/8/layout/hProcess11"/>
    <dgm:cxn modelId="{68E00FDA-70B1-4848-B529-30245E755DAC}" type="presParOf" srcId="{A24C674C-EC7F-744D-A106-453BF78EDB18}" destId="{E445AA3A-3749-9441-8A0E-247AD52C623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CBA00-61A4-438C-B281-E152D5EC7122}" type="datetimeFigureOut">
              <a:rPr lang="en-US" smtClean="0"/>
              <a:pPr/>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5D4D7-499D-4C1C-BF86-106C3F6A265A}" type="slidenum">
              <a:rPr lang="en-US" smtClean="0"/>
              <a:pPr/>
              <a:t>‹#›</a:t>
            </a:fld>
            <a:endParaRPr lang="en-US"/>
          </a:p>
        </p:txBody>
      </p:sp>
    </p:spTree>
    <p:extLst>
      <p:ext uri="{BB962C8B-B14F-4D97-AF65-F5344CB8AC3E}">
        <p14:creationId xmlns:p14="http://schemas.microsoft.com/office/powerpoint/2010/main" val="189738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C5D4D7-499D-4C1C-BF86-106C3F6A265A}"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give</a:t>
            </a:r>
            <a:r>
              <a:rPr lang="en-US" baseline="0" dirty="0" smtClean="0"/>
              <a:t> you a first look into </a:t>
            </a:r>
            <a:r>
              <a:rPr lang="en-US" baseline="0" dirty="0" err="1" smtClean="0"/>
              <a:t>Transmart</a:t>
            </a:r>
            <a:r>
              <a:rPr lang="en-US" baseline="0" dirty="0" smtClean="0"/>
              <a:t> a platform for data storage, sharing and analysis, that we have been exploring for its potential use in Neptune. We would like to hear your feedback, your suggestions, features you would like to have implemented…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8B17CF-F5D8-8F41-AA33-3830BBAC2130}" type="slidenum">
              <a:rPr lang="en-US" smtClean="0"/>
              <a:pPr/>
              <a:t>50</a:t>
            </a:fld>
            <a:endParaRPr lang="en-US"/>
          </a:p>
        </p:txBody>
      </p:sp>
    </p:spTree>
    <p:extLst>
      <p:ext uri="{BB962C8B-B14F-4D97-AF65-F5344CB8AC3E}">
        <p14:creationId xmlns:p14="http://schemas.microsoft.com/office/powerpoint/2010/main" val="300167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repository (all)</a:t>
            </a:r>
          </a:p>
          <a:p>
            <a:r>
              <a:rPr lang="en-US" dirty="0" smtClean="0"/>
              <a:t>For internal sharing (all)</a:t>
            </a:r>
          </a:p>
          <a:p>
            <a:r>
              <a:rPr lang="en-US" dirty="0" smtClean="0"/>
              <a:t>For data exploration with the inbuilt tools (</a:t>
            </a:r>
            <a:r>
              <a:rPr lang="en-US" dirty="0" err="1" smtClean="0"/>
              <a:t>OneMind</a:t>
            </a:r>
            <a:r>
              <a:rPr lang="en-US" dirty="0" smtClean="0"/>
              <a:t>)</a:t>
            </a:r>
          </a:p>
          <a:p>
            <a:r>
              <a:rPr lang="en-US" dirty="0" smtClean="0"/>
              <a:t>For sharing between institutions (</a:t>
            </a:r>
            <a:r>
              <a:rPr lang="en-US" dirty="0" err="1" smtClean="0"/>
              <a:t>OneMind</a:t>
            </a:r>
            <a:r>
              <a:rPr lang="en-US" dirty="0" smtClean="0"/>
              <a:t>)</a:t>
            </a:r>
          </a:p>
          <a:p>
            <a:r>
              <a:rPr lang="en-US" dirty="0" smtClean="0"/>
              <a:t>For easy data exchange (Takeda)</a:t>
            </a:r>
          </a:p>
          <a:p>
            <a:pPr>
              <a:buNone/>
            </a:pPr>
            <a:endParaRPr lang="en-US" dirty="0" smtClean="0"/>
          </a:p>
        </p:txBody>
      </p:sp>
      <p:sp>
        <p:nvSpPr>
          <p:cNvPr id="4" name="Slide Number Placeholder 3"/>
          <p:cNvSpPr>
            <a:spLocks noGrp="1"/>
          </p:cNvSpPr>
          <p:nvPr>
            <p:ph type="sldNum" sz="quarter" idx="10"/>
          </p:nvPr>
        </p:nvSpPr>
        <p:spPr/>
        <p:txBody>
          <a:bodyPr/>
          <a:lstStyle/>
          <a:p>
            <a:fld id="{AD8B17CF-F5D8-8F41-AA33-3830BBAC2130}" type="slidenum">
              <a:rPr lang="en-US" smtClean="0"/>
              <a:pPr/>
              <a:t>51</a:t>
            </a:fld>
            <a:endParaRPr lang="en-US"/>
          </a:p>
        </p:txBody>
      </p:sp>
    </p:spTree>
    <p:extLst>
      <p:ext uri="{BB962C8B-B14F-4D97-AF65-F5344CB8AC3E}">
        <p14:creationId xmlns:p14="http://schemas.microsoft.com/office/powerpoint/2010/main" val="23297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Ongoing project, 2-3</a:t>
            </a:r>
            <a:r>
              <a:rPr lang="en-US" baseline="0" dirty="0" smtClean="0"/>
              <a:t> times/year new data upload, latest update is available in the main page.</a:t>
            </a:r>
            <a:endParaRPr lang="en-US" dirty="0" smtClean="0"/>
          </a:p>
          <a:p>
            <a:endParaRPr lang="en-US" dirty="0"/>
          </a:p>
        </p:txBody>
      </p:sp>
      <p:sp>
        <p:nvSpPr>
          <p:cNvPr id="4" name="Slide Number Placeholder 3"/>
          <p:cNvSpPr>
            <a:spLocks noGrp="1"/>
          </p:cNvSpPr>
          <p:nvPr>
            <p:ph type="sldNum" sz="quarter" idx="10"/>
          </p:nvPr>
        </p:nvSpPr>
        <p:spPr/>
        <p:txBody>
          <a:bodyPr/>
          <a:lstStyle/>
          <a:p>
            <a:fld id="{83C5D4D7-499D-4C1C-BF86-106C3F6A265A}" type="slidenum">
              <a:rPr lang="en-US" smtClean="0"/>
              <a:pPr/>
              <a:t>27</a:t>
            </a:fld>
            <a:endParaRPr lang="en-US"/>
          </a:p>
        </p:txBody>
      </p:sp>
    </p:spTree>
    <p:extLst>
      <p:ext uri="{BB962C8B-B14F-4D97-AF65-F5344CB8AC3E}">
        <p14:creationId xmlns:p14="http://schemas.microsoft.com/office/powerpoint/2010/main" val="1851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NPHS2, encoding the glomerular protein </a:t>
            </a:r>
            <a:r>
              <a:rPr lang="en-US" sz="1200" kern="1200" dirty="0" err="1" smtClean="0">
                <a:solidFill>
                  <a:schemeClr val="tx1"/>
                </a:solidFill>
                <a:latin typeface="+mn-lt"/>
                <a:ea typeface="+mn-ea"/>
                <a:cs typeface="+mn-cs"/>
              </a:rPr>
              <a:t>podocin</a:t>
            </a:r>
            <a:r>
              <a:rPr lang="en-US" sz="1200" kern="1200" dirty="0" smtClean="0">
                <a:solidFill>
                  <a:schemeClr val="tx1"/>
                </a:solidFill>
                <a:latin typeface="+mn-lt"/>
                <a:ea typeface="+mn-ea"/>
                <a:cs typeface="+mn-cs"/>
              </a:rPr>
              <a:t>, is mutated in autosomal recessive steroid-resistant </a:t>
            </a:r>
            <a:r>
              <a:rPr lang="en-US" sz="1200" kern="1200" dirty="0" err="1" smtClean="0">
                <a:solidFill>
                  <a:schemeClr val="tx1"/>
                </a:solidFill>
                <a:latin typeface="+mn-lt"/>
                <a:ea typeface="+mn-ea"/>
                <a:cs typeface="+mn-cs"/>
              </a:rPr>
              <a:t>nephrotic</a:t>
            </a:r>
            <a:r>
              <a:rPr lang="en-US" sz="1200" kern="1200" dirty="0" smtClean="0">
                <a:solidFill>
                  <a:schemeClr val="tx1"/>
                </a:solidFill>
                <a:latin typeface="+mn-lt"/>
                <a:ea typeface="+mn-ea"/>
                <a:cs typeface="+mn-cs"/>
              </a:rPr>
              <a:t> syndrome". </a:t>
            </a:r>
            <a:r>
              <a:rPr lang="en-US" sz="1200" i="1" kern="1200" dirty="0" smtClean="0">
                <a:solidFill>
                  <a:schemeClr val="tx1"/>
                </a:solidFill>
                <a:latin typeface="+mn-lt"/>
                <a:ea typeface="+mn-ea"/>
                <a:cs typeface="+mn-cs"/>
              </a:rPr>
              <a:t>Nat Genet</a:t>
            </a:r>
            <a:r>
              <a:rPr lang="en-US" sz="1200" i="0" kern="1200" dirty="0" smtClean="0">
                <a:solidFill>
                  <a:schemeClr val="tx1"/>
                </a:solidFill>
                <a:latin typeface="+mn-lt"/>
                <a:ea typeface="+mn-ea"/>
                <a:cs typeface="+mn-cs"/>
              </a:rPr>
              <a:t> </a:t>
            </a:r>
          </a:p>
          <a:p>
            <a:r>
              <a:rPr lang="en-US" sz="1200" b="1" kern="1200" dirty="0" err="1" smtClean="0">
                <a:solidFill>
                  <a:schemeClr val="tx1"/>
                </a:solidFill>
                <a:latin typeface="+mn-lt"/>
                <a:ea typeface="+mn-ea"/>
                <a:cs typeface="+mn-cs"/>
              </a:rPr>
              <a:t>Podocin</a:t>
            </a:r>
            <a:r>
              <a:rPr lang="en-US" sz="1200" b="1" kern="1200" dirty="0" smtClean="0">
                <a:solidFill>
                  <a:schemeClr val="tx1"/>
                </a:solidFill>
                <a:latin typeface="+mn-lt"/>
                <a:ea typeface="+mn-ea"/>
                <a:cs typeface="+mn-cs"/>
              </a:rPr>
              <a:t>, a raft-associated component of the glomerular slit diaphragm, interacts with CD2AP and </a:t>
            </a:r>
            <a:r>
              <a:rPr lang="en-US" sz="1200" b="1" kern="1200" dirty="0" err="1" smtClean="0">
                <a:solidFill>
                  <a:schemeClr val="tx1"/>
                </a:solidFill>
                <a:latin typeface="+mn-lt"/>
                <a:ea typeface="+mn-ea"/>
                <a:cs typeface="+mn-cs"/>
              </a:rPr>
              <a:t>nephrin</a:t>
            </a:r>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29</a:t>
            </a:fld>
            <a:endParaRPr lang="en-US"/>
          </a:p>
        </p:txBody>
      </p:sp>
    </p:spTree>
    <p:extLst>
      <p:ext uri="{BB962C8B-B14F-4D97-AF65-F5344CB8AC3E}">
        <p14:creationId xmlns:p14="http://schemas.microsoft.com/office/powerpoint/2010/main" val="362395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concepts</a:t>
            </a:r>
            <a:r>
              <a:rPr lang="en-US" dirty="0" smtClean="0"/>
              <a:t> are sets of genes representing some aspect of biology. </a:t>
            </a:r>
            <a:r>
              <a:rPr lang="en-US" sz="1200" kern="1200" dirty="0" smtClean="0">
                <a:solidFill>
                  <a:schemeClr val="tx1"/>
                </a:solidFill>
                <a:effectLst/>
                <a:latin typeface="+mn-lt"/>
                <a:ea typeface="+mn-ea"/>
                <a:cs typeface="+mn-cs"/>
              </a:rPr>
              <a:t>Concepts</a:t>
            </a:r>
            <a:r>
              <a:rPr lang="en-US" dirty="0" smtClean="0"/>
              <a:t> are derived from both Nephromine gene expression signatures as well as third-party sources such as Gene Ontology, KEGG Pathways, Human Protein Reference Database, etc. </a:t>
            </a:r>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31</a:t>
            </a:fld>
            <a:endParaRPr lang="en-US"/>
          </a:p>
        </p:txBody>
      </p:sp>
    </p:spTree>
    <p:extLst>
      <p:ext uri="{BB962C8B-B14F-4D97-AF65-F5344CB8AC3E}">
        <p14:creationId xmlns:p14="http://schemas.microsoft.com/office/powerpoint/2010/main" val="23933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33</a:t>
            </a:fld>
            <a:endParaRPr lang="en-US"/>
          </a:p>
        </p:txBody>
      </p:sp>
    </p:spTree>
    <p:extLst>
      <p:ext uri="{BB962C8B-B14F-4D97-AF65-F5344CB8AC3E}">
        <p14:creationId xmlns:p14="http://schemas.microsoft.com/office/powerpoint/2010/main" val="52528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a:t>
            </a:r>
            <a:r>
              <a:rPr lang="en-US" sz="1200" kern="1200" dirty="0" smtClean="0">
                <a:solidFill>
                  <a:schemeClr val="tx1"/>
                </a:solidFill>
                <a:effectLst/>
                <a:latin typeface="+mn-lt"/>
                <a:ea typeface="+mn-ea"/>
                <a:cs typeface="+mn-cs"/>
              </a:rPr>
              <a:t>Outlier</a:t>
            </a:r>
            <a:r>
              <a:rPr lang="en-US" dirty="0" smtClean="0"/>
              <a:t> Profile Analysis</a:t>
            </a:r>
            <a:r>
              <a:rPr lang="en-US" b="1" u="sng" dirty="0" smtClean="0">
                <a:effectLst/>
              </a:rPr>
              <a:t> </a:t>
            </a:r>
            <a:r>
              <a:rPr lang="en-US" dirty="0" smtClean="0"/>
              <a:t>(COPA),</a:t>
            </a:r>
            <a:r>
              <a:rPr lang="en-US" b="1" dirty="0" smtClean="0">
                <a:effectLst/>
              </a:rPr>
              <a:t> </a:t>
            </a:r>
            <a:r>
              <a:rPr lang="en-US" dirty="0" smtClean="0"/>
              <a:t>or </a:t>
            </a:r>
            <a:r>
              <a:rPr lang="en-US" sz="1200" kern="1200" dirty="0" smtClean="0">
                <a:solidFill>
                  <a:schemeClr val="tx1"/>
                </a:solidFill>
                <a:effectLst/>
                <a:latin typeface="+mn-lt"/>
                <a:ea typeface="+mn-ea"/>
                <a:cs typeface="+mn-cs"/>
              </a:rPr>
              <a:t>outlier</a:t>
            </a:r>
            <a:r>
              <a:rPr lang="en-US" dirty="0" smtClean="0"/>
              <a:t> analysis, to identify an expression profile where high gene expression is seen in a fraction of samples in the total population within a disease type. </a:t>
            </a:r>
          </a:p>
          <a:p>
            <a:r>
              <a:rPr lang="en-US" dirty="0" smtClean="0"/>
              <a:t>For example, 25% of breast cancers have over-expression of VCAN. This gene would not generate a significant p-value in a t-test comparing </a:t>
            </a:r>
            <a:r>
              <a:rPr lang="en-US" dirty="0" err="1" smtClean="0"/>
              <a:t>DNrelative</a:t>
            </a:r>
            <a:r>
              <a:rPr lang="en-US" dirty="0" smtClean="0"/>
              <a:t> to normal kidney and would thus go undetected in standard analysis.</a:t>
            </a:r>
          </a:p>
          <a:p>
            <a:r>
              <a:rPr lang="en-US" dirty="0" smtClean="0"/>
              <a:t> To detect this Cancer </a:t>
            </a:r>
            <a:r>
              <a:rPr lang="en-US" sz="1200" kern="1200" dirty="0" smtClean="0">
                <a:solidFill>
                  <a:schemeClr val="tx1"/>
                </a:solidFill>
                <a:effectLst/>
                <a:latin typeface="+mn-lt"/>
                <a:ea typeface="+mn-ea"/>
                <a:cs typeface="+mn-cs"/>
              </a:rPr>
              <a:t>Outlier</a:t>
            </a:r>
            <a:r>
              <a:rPr lang="en-US" dirty="0" smtClean="0"/>
              <a:t> Profile, Compendia devised a method to transform all samples within a dataset, so that genes could be ranked by their very high or low expression within a small subset of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data transformation is performed at multiple percentile bins in order to address different data distributions across a variety of datasets and </a:t>
            </a:r>
            <a:r>
              <a:rPr lang="en-US" b="1" u="sng" dirty="0" smtClean="0"/>
              <a:t>provide flexibility </a:t>
            </a:r>
            <a:r>
              <a:rPr lang="en-US" dirty="0" smtClean="0"/>
              <a:t>in identifying these </a:t>
            </a:r>
            <a:r>
              <a:rPr lang="en-US" sz="1200" kern="1200" dirty="0" smtClean="0">
                <a:solidFill>
                  <a:schemeClr val="tx1"/>
                </a:solidFill>
                <a:effectLst/>
                <a:latin typeface="+mn-lt"/>
                <a:ea typeface="+mn-ea"/>
                <a:cs typeface="+mn-cs"/>
              </a:rPr>
              <a:t>outlier</a:t>
            </a:r>
            <a:r>
              <a:rPr lang="en-US"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Samples are grouped by sample properties, and a line is drawn at the percentile of that analysis. For example, in an </a:t>
            </a:r>
            <a:r>
              <a:rPr lang="en-US" sz="1200" kern="1200" dirty="0" smtClean="0">
                <a:solidFill>
                  <a:schemeClr val="tx1"/>
                </a:solidFill>
                <a:effectLst/>
                <a:latin typeface="+mn-lt"/>
                <a:ea typeface="+mn-ea"/>
                <a:cs typeface="+mn-cs"/>
              </a:rPr>
              <a:t>outlier</a:t>
            </a:r>
            <a:r>
              <a:rPr lang="en-US" dirty="0" smtClean="0"/>
              <a:t> analysis at the 90</a:t>
            </a:r>
            <a:r>
              <a:rPr lang="en-US" baseline="30000" dirty="0" smtClean="0">
                <a:effectLst/>
              </a:rPr>
              <a:t>th</a:t>
            </a:r>
            <a:r>
              <a:rPr lang="en-US" dirty="0" smtClean="0"/>
              <a:t> percentile, the system draws a line at the point at which only the top 10</a:t>
            </a:r>
            <a:r>
              <a:rPr lang="en-US" baseline="30000" dirty="0" smtClean="0">
                <a:effectLst/>
              </a:rPr>
              <a:t>th</a:t>
            </a:r>
            <a:r>
              <a:rPr lang="en-US" dirty="0" smtClean="0"/>
              <a:t> percentile samples extend above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 rank is based on its COPA score in that dataset, which is simply the transformed expression value. A higher COPA score indicates a more significant </a:t>
            </a:r>
            <a:r>
              <a:rPr lang="en-US" sz="1200" kern="1200" dirty="0" smtClean="0">
                <a:solidFill>
                  <a:schemeClr val="tx1"/>
                </a:solidFill>
                <a:effectLst/>
                <a:latin typeface="+mn-lt"/>
                <a:ea typeface="+mn-ea"/>
                <a:cs typeface="+mn-cs"/>
              </a:rPr>
              <a:t>outlier</a:t>
            </a:r>
            <a:r>
              <a:rPr lang="en-US" dirty="0" smtClean="0"/>
              <a:t> profile. A high gene rank for COPA score indicates there are few genes that are more significant within the dataset (i.e., have a higher COPA score).</a:t>
            </a:r>
          </a:p>
          <a:p>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36</a:t>
            </a:fld>
            <a:endParaRPr lang="en-US"/>
          </a:p>
        </p:txBody>
      </p:sp>
    </p:spTree>
    <p:extLst>
      <p:ext uri="{BB962C8B-B14F-4D97-AF65-F5344CB8AC3E}">
        <p14:creationId xmlns:p14="http://schemas.microsoft.com/office/powerpoint/2010/main" val="38962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meta-analysis of gene expression across studies including concept analysis using gene set</a:t>
            </a:r>
          </a:p>
          <a:p>
            <a:r>
              <a:rPr lang="en-US" dirty="0" smtClean="0"/>
              <a:t>enrichment tools, and displays molecular interaction of co-regulated genes. The automated integration of 12</a:t>
            </a:r>
          </a:p>
          <a:p>
            <a:r>
              <a:rPr lang="en-US" dirty="0" smtClean="0"/>
              <a:t>different external resources into the data warehouse, working in the software background, allows user-friendly</a:t>
            </a:r>
          </a:p>
          <a:p>
            <a:r>
              <a:rPr lang="en-US" dirty="0" smtClean="0"/>
              <a:t>data export and analysis.</a:t>
            </a:r>
          </a:p>
          <a:p>
            <a:r>
              <a:rPr lang="en-US" dirty="0" smtClean="0"/>
              <a:t>a </a:t>
            </a:r>
            <a:r>
              <a:rPr lang="en-US" b="1" dirty="0" smtClean="0"/>
              <a:t>meta-analysis</a:t>
            </a:r>
            <a:r>
              <a:rPr lang="en-US" dirty="0" smtClean="0"/>
              <a:t> combines the results of several studies that address a set of related research hypotheses. In its simplest form, this is normally by identification of a common measure of "effect size", for which a weighted average might be the output of a meta-analyses. Here the weighting might be related to sample sizes within the individual studies. More generally there are other differences between the studies that need to be allowed for, but the general aim of a meta-analysis is to more powerfully estimate the true "effect size" as opposed to a smaller "effect size" derived in a single study under a given single set of assumptions and conditions.</a:t>
            </a:r>
          </a:p>
          <a:p>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38</a:t>
            </a:fld>
            <a:endParaRPr lang="en-US"/>
          </a:p>
        </p:txBody>
      </p:sp>
    </p:spTree>
    <p:extLst>
      <p:ext uri="{BB962C8B-B14F-4D97-AF65-F5344CB8AC3E}">
        <p14:creationId xmlns:p14="http://schemas.microsoft.com/office/powerpoint/2010/main" val="29079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concepts</a:t>
            </a:r>
            <a:r>
              <a:rPr lang="en-US" dirty="0" smtClean="0"/>
              <a:t> are sets of genes representing some aspect of biology. </a:t>
            </a:r>
            <a:r>
              <a:rPr lang="en-US" sz="1200" kern="1200" dirty="0" smtClean="0">
                <a:solidFill>
                  <a:schemeClr val="tx1"/>
                </a:solidFill>
                <a:effectLst/>
                <a:latin typeface="+mn-lt"/>
                <a:ea typeface="+mn-ea"/>
                <a:cs typeface="+mn-cs"/>
              </a:rPr>
              <a:t>Concepts</a:t>
            </a:r>
            <a:r>
              <a:rPr lang="en-US" dirty="0" smtClean="0"/>
              <a:t> are derived from both Nephromine gene expression signatures as well as third-party sources such as Gene Ontology, KEGG Pathways, Human Protein Reference Database, etc. </a:t>
            </a:r>
          </a:p>
          <a:p>
            <a:endParaRPr lang="en-US" dirty="0" smtClean="0"/>
          </a:p>
          <a:p>
            <a:endParaRPr lang="en-US" dirty="0" smtClean="0"/>
          </a:p>
          <a:p>
            <a:endParaRPr lang="en-US" dirty="0" smtClean="0"/>
          </a:p>
          <a:p>
            <a:r>
              <a:rPr lang="en-US" dirty="0" smtClean="0"/>
              <a:t>When you first add a primary </a:t>
            </a:r>
            <a:r>
              <a:rPr lang="en-US" sz="1200" kern="1200" dirty="0" smtClean="0">
                <a:solidFill>
                  <a:schemeClr val="tx1"/>
                </a:solidFill>
                <a:effectLst/>
                <a:latin typeface="+mn-lt"/>
                <a:ea typeface="+mn-ea"/>
                <a:cs typeface="+mn-cs"/>
              </a:rPr>
              <a:t>concept</a:t>
            </a:r>
            <a:r>
              <a:rPr lang="en-US" dirty="0" smtClean="0"/>
              <a:t>, the system runs a </a:t>
            </a:r>
            <a:r>
              <a:rPr lang="en-US" sz="1200" kern="1200" dirty="0" smtClean="0">
                <a:solidFill>
                  <a:schemeClr val="tx1"/>
                </a:solidFill>
                <a:effectLst/>
                <a:latin typeface="+mn-lt"/>
                <a:ea typeface="+mn-ea"/>
                <a:cs typeface="+mn-cs"/>
              </a:rPr>
              <a:t>concept</a:t>
            </a:r>
            <a:r>
              <a:rPr lang="en-US" dirty="0" smtClean="0"/>
              <a:t> association analysis and displays the </a:t>
            </a:r>
            <a:r>
              <a:rPr lang="en-US" sz="1200" b="1" kern="1200" dirty="0" smtClean="0">
                <a:solidFill>
                  <a:schemeClr val="tx1"/>
                </a:solidFill>
                <a:effectLst/>
                <a:latin typeface="+mn-lt"/>
                <a:ea typeface="+mn-ea"/>
                <a:cs typeface="+mn-cs"/>
              </a:rPr>
              <a:t>Concept</a:t>
            </a:r>
            <a:r>
              <a:rPr lang="en-US" b="1" dirty="0" smtClean="0">
                <a:effectLst/>
              </a:rPr>
              <a:t> Summary</a:t>
            </a:r>
            <a:r>
              <a:rPr lang="en-US" dirty="0" smtClean="0"/>
              <a:t> view. </a:t>
            </a:r>
            <a:endParaRPr lang="en-US" dirty="0"/>
          </a:p>
        </p:txBody>
      </p:sp>
      <p:sp>
        <p:nvSpPr>
          <p:cNvPr id="4" name="Slide Number Placeholder 3"/>
          <p:cNvSpPr>
            <a:spLocks noGrp="1"/>
          </p:cNvSpPr>
          <p:nvPr>
            <p:ph type="sldNum" sz="quarter" idx="10"/>
          </p:nvPr>
        </p:nvSpPr>
        <p:spPr/>
        <p:txBody>
          <a:bodyPr/>
          <a:lstStyle/>
          <a:p>
            <a:fld id="{A6B18BDC-EB03-4321-8275-184A216012B4}" type="slidenum">
              <a:rPr lang="en-US" smtClean="0"/>
              <a:pPr/>
              <a:t>42</a:t>
            </a:fld>
            <a:endParaRPr lang="en-US"/>
          </a:p>
        </p:txBody>
      </p:sp>
    </p:spTree>
    <p:extLst>
      <p:ext uri="{BB962C8B-B14F-4D97-AF65-F5344CB8AC3E}">
        <p14:creationId xmlns:p14="http://schemas.microsoft.com/office/powerpoint/2010/main" val="168871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Translational medicine uses a multitude of various data to identify the molecular and clinical phenotypes,</a:t>
            </a:r>
            <a:r>
              <a:rPr lang="en-US" baseline="0" dirty="0" smtClean="0"/>
              <a:t> their connections </a:t>
            </a:r>
            <a:endParaRPr lang="en-US" dirty="0" smtClean="0"/>
          </a:p>
          <a:p>
            <a:endParaRPr lang="en-US" dirty="0" smtClean="0"/>
          </a:p>
          <a:p>
            <a:r>
              <a:rPr lang="en-US" dirty="0" smtClean="0"/>
              <a:t>NEPTUNE enables us for true</a:t>
            </a:r>
            <a:r>
              <a:rPr lang="en-US" baseline="0" dirty="0" smtClean="0"/>
              <a:t> translational medicine</a:t>
            </a:r>
            <a:endParaRPr lang="en-US" dirty="0"/>
          </a:p>
        </p:txBody>
      </p:sp>
      <p:sp>
        <p:nvSpPr>
          <p:cNvPr id="4" name="Slide Number Placeholder 3"/>
          <p:cNvSpPr>
            <a:spLocks noGrp="1"/>
          </p:cNvSpPr>
          <p:nvPr>
            <p:ph type="sldNum" sz="quarter" idx="10"/>
          </p:nvPr>
        </p:nvSpPr>
        <p:spPr/>
        <p:txBody>
          <a:bodyPr/>
          <a:lstStyle/>
          <a:p>
            <a:fld id="{AD8B17CF-F5D8-8F41-AA33-3830BBAC2130}" type="slidenum">
              <a:rPr lang="en-US" smtClean="0"/>
              <a:pPr/>
              <a:t>49</a:t>
            </a:fld>
            <a:endParaRPr lang="en-US"/>
          </a:p>
        </p:txBody>
      </p:sp>
    </p:spTree>
    <p:extLst>
      <p:ext uri="{BB962C8B-B14F-4D97-AF65-F5344CB8AC3E}">
        <p14:creationId xmlns:p14="http://schemas.microsoft.com/office/powerpoint/2010/main" val="20811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1A02C788-6FD5-491F-B3E0-8DC71940E56B}" type="datetime1">
              <a:rPr lang="en-US"/>
              <a:pPr lvl="0"/>
              <a:t>4/13/2016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FF1BBC26-774D-4754-BEB7-82397AF4C1B5}" type="slidenum">
              <a:rPr/>
              <a:pPr lvl="0"/>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B8679AD-735D-4379-9B6F-4E6EF84BB220}" type="datetime1">
              <a:rPr lang="en-US"/>
              <a:pPr lvl="0"/>
              <a:t>4/13/2016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9F820FE-1E61-476F-B7AF-46399D81FCD5}"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AA6FC39-BFEE-40CE-A2F7-D0B86990CFFA}" type="datetime1">
              <a:rPr lang="en-US"/>
              <a:pPr lvl="0"/>
              <a:t>4/13/2016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8F89E9E-6229-4977-8672-7690307D79A5}" type="slidenum">
              <a:rPr/>
              <a:pPr lvl="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D6976BE-BFB0-44F5-A729-191C35C04F06}" type="datetime1">
              <a:rPr lang="en-US"/>
              <a:pPr lvl="0"/>
              <a:t>4/13/2016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15A9892-5A95-4D91-8BC1-0472268B7992}" type="slidenum">
              <a:rPr/>
              <a:pPr lvl="0"/>
              <a:t>‹#›</a:t>
            </a:fld>
            <a:endParaRPr lang="en-U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6D3A4F7-4C33-4C0F-B056-CF3F21623F5A}" type="datetime1">
              <a:rPr lang="en-US"/>
              <a:pPr lvl="0"/>
              <a:t>4/13/2016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DE340FE-9764-4CB0-9B62-A62970ED97E4}" type="slidenum">
              <a:rPr/>
              <a:pPr lvl="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1C9C5142-E6DD-4840-B386-B6220C3EBE40}" type="datetime1">
              <a:rPr lang="en-US"/>
              <a:pPr lvl="0"/>
              <a:t>4/13/2016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AE8AACF4-F407-4D38-B085-AF57CCE9F470}" type="slidenum">
              <a:rPr/>
              <a:pPr lvl="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6E76F991-C611-4D28-A7B6-88A66EF70C2C}" type="datetime1">
              <a:rPr lang="en-US"/>
              <a:pPr lvl="0"/>
              <a:t>4/13/2016</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A5BF62AD-B024-42D1-BDEA-599D98D0079E}" type="slidenum">
              <a:rPr/>
              <a:pPr lvl="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582A2BE8-CE66-4F06-8BFF-06158D14BCF8}" type="datetime1">
              <a:rPr lang="en-US"/>
              <a:pPr lvl="0"/>
              <a:t>4/13/2016</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D02EBB00-9339-40AC-B0A3-C9E1E67527EB}"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70B56ADB-12BB-4210-87E0-C891B0A3C3A1}" type="datetime1">
              <a:rPr lang="en-US"/>
              <a:pPr lvl="0"/>
              <a:t>4/13/2016</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EBCF9275-7B08-496C-A113-13CF639C9B6B}" type="slidenum">
              <a:rPr/>
              <a:pPr lvl="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20CCF39-42BB-404A-9CF4-AE7FA9B6D260}" type="datetime1">
              <a:rPr lang="en-US"/>
              <a:pPr lvl="0"/>
              <a:t>4/13/2016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3F29BE5-3556-483E-A545-0D32071DD90D}" type="slidenum">
              <a:rPr/>
              <a:pPr lvl="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F699006-8979-439C-8A05-648860FE8B82}" type="datetime1">
              <a:rPr lang="en-US"/>
              <a:pPr lvl="0"/>
              <a:t>4/13/2016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880464F-23D0-45AC-AEE1-D5878DD0F6E1}" type="slidenum">
              <a:rPr/>
              <a:pPr lvl="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4928B2C2-B36E-4D42-93C1-4C0F5BC6CD48}" type="datetime1">
              <a:rPr lang="en-US"/>
              <a:pPr lvl="0"/>
              <a:t>4/13/2016</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F81C1F42-CBF3-4FFD-9D5A-82B983407D6D}"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bi.nlm.nih.gov/ge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bi.ac.uk/arrayexpress/help/programmatic_access.html" TargetMode="External"/><Relationship Id="rId2" Type="http://schemas.openxmlformats.org/officeDocument/2006/relationships/hyperlink" Target="http://www.ncbi.nlm.nih.gov/geo/info/geo_paccess.html"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www.ncbi.nlm.nih.gov/pmc/articles/PMC161989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phroseq.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oncomine.org/" TargetMode="External"/><Relationship Id="rId2" Type="http://schemas.openxmlformats.org/officeDocument/2006/relationships/hyperlink" Target="http://www.oncomine.com/"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transmartfoundation.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sites/GDSbrowser/" TargetMode="External"/><Relationship Id="rId2" Type="http://schemas.openxmlformats.org/officeDocument/2006/relationships/hyperlink" Target="http://www.ncbi.nlm.nih.gov/geo/browse/?view=sample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r>
              <a:rPr lang="en-US" dirty="0" smtClean="0"/>
              <a:t>Gene  expression databases</a:t>
            </a:r>
            <a:endParaRPr lang="en-US" dirty="0"/>
          </a:p>
        </p:txBody>
      </p:sp>
      <p:sp>
        <p:nvSpPr>
          <p:cNvPr id="3" name="Subtitle 2"/>
          <p:cNvSpPr txBox="1">
            <a:spLocks noGrp="1"/>
          </p:cNvSpPr>
          <p:nvPr>
            <p:ph type="subTitle" idx="1"/>
          </p:nvPr>
        </p:nvSpPr>
        <p:spPr/>
        <p:txBody>
          <a:bodyPr/>
          <a:lstStyle/>
          <a:p>
            <a:r>
              <a:rPr lang="en-US" dirty="0" smtClean="0"/>
              <a:t>Sean Eddy, PhD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r>
              <a:rPr lang="en-US" dirty="0" smtClean="0"/>
              <a:t>Example: GEO GSE32591</a:t>
            </a:r>
            <a:endParaRPr lang="en-US" dirty="0"/>
          </a:p>
        </p:txBody>
      </p:sp>
      <p:sp>
        <p:nvSpPr>
          <p:cNvPr id="3" name="Content Placeholder 2"/>
          <p:cNvSpPr txBox="1">
            <a:spLocks noGrp="1"/>
          </p:cNvSpPr>
          <p:nvPr>
            <p:ph idx="1"/>
          </p:nvPr>
        </p:nvSpPr>
        <p:spPr/>
        <p:txBody>
          <a:bodyPr/>
          <a:lstStyle/>
          <a:p>
            <a:pPr algn="just"/>
            <a:r>
              <a:rPr lang="en-US" dirty="0" smtClean="0"/>
              <a:t>Go to </a:t>
            </a:r>
            <a:r>
              <a:rPr lang="en-US" dirty="0" smtClean="0">
                <a:hlinkClick r:id="rId2"/>
              </a:rPr>
              <a:t>http://www.ncbi.nlm.nih.gov/geo/</a:t>
            </a:r>
            <a:endParaRPr lang="en-US" dirty="0" smtClean="0"/>
          </a:p>
          <a:p>
            <a:pPr algn="just"/>
            <a:r>
              <a:rPr lang="en-US" dirty="0" smtClean="0"/>
              <a:t>Enter GSE32591 into search box</a:t>
            </a:r>
          </a:p>
          <a:p>
            <a:pPr algn="just"/>
            <a:r>
              <a:rPr lang="en-US" dirty="0" smtClean="0"/>
              <a:t>Click on “Analyze with GEO2R”</a:t>
            </a:r>
          </a:p>
          <a:p>
            <a:pPr lvl="1" algn="just"/>
            <a:r>
              <a:rPr lang="en-US" dirty="0" smtClean="0"/>
              <a:t>How would you set up the groups for analysis?</a:t>
            </a:r>
          </a:p>
          <a:p>
            <a:pPr lvl="1" algn="just"/>
            <a:r>
              <a:rPr lang="en-US" dirty="0" smtClean="0"/>
              <a:t>What do you get?</a:t>
            </a:r>
          </a:p>
          <a:p>
            <a:pPr lvl="2" algn="just"/>
            <a:r>
              <a:rPr lang="en-US" dirty="0" smtClean="0"/>
              <a:t>Does that make sense? How can results be verified?</a:t>
            </a:r>
          </a:p>
          <a:p>
            <a:pPr algn="just"/>
            <a:r>
              <a:rPr lang="en-US" dirty="0" smtClean="0"/>
              <a:t>Go to “value distribution” tab</a:t>
            </a:r>
          </a:p>
          <a:p>
            <a:pPr lvl="1" algn="just"/>
            <a:r>
              <a:rPr lang="en-US" dirty="0" smtClean="0"/>
              <a:t>What do you see?</a:t>
            </a:r>
          </a:p>
          <a:p>
            <a:pPr lvl="1" algn="just"/>
            <a:r>
              <a:rPr lang="en-US" dirty="0" smtClean="0"/>
              <a:t>What are possible explanations?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44444" t="1782" r="20521" b="2662"/>
          <a:stretch>
            <a:fillRect/>
          </a:stretch>
        </p:blipFill>
        <p:spPr bwMode="auto">
          <a:xfrm>
            <a:off x="304800" y="152400"/>
            <a:ext cx="8229600" cy="65532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What can be done with </a:t>
            </a:r>
            <a:r>
              <a:rPr lang="en-US" dirty="0" smtClean="0"/>
              <a:t>GEO?</a:t>
            </a:r>
            <a:endParaRPr lang="en-US" dirty="0"/>
          </a:p>
        </p:txBody>
      </p:sp>
      <p:sp>
        <p:nvSpPr>
          <p:cNvPr id="3" name="Content Placeholder 2"/>
          <p:cNvSpPr txBox="1">
            <a:spLocks noGrp="1"/>
          </p:cNvSpPr>
          <p:nvPr>
            <p:ph idx="1"/>
          </p:nvPr>
        </p:nvSpPr>
        <p:spPr/>
        <p:txBody>
          <a:bodyPr/>
          <a:lstStyle/>
          <a:p>
            <a:pPr lvl="0"/>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What can be done with </a:t>
            </a:r>
            <a:r>
              <a:rPr lang="en-US" dirty="0" smtClean="0"/>
              <a:t>GEO?</a:t>
            </a:r>
            <a:endParaRPr lang="en-US" dirty="0"/>
          </a:p>
        </p:txBody>
      </p:sp>
      <p:sp>
        <p:nvSpPr>
          <p:cNvPr id="3" name="Content Placeholder 2"/>
          <p:cNvSpPr txBox="1">
            <a:spLocks noGrp="1"/>
          </p:cNvSpPr>
          <p:nvPr>
            <p:ph idx="1"/>
          </p:nvPr>
        </p:nvSpPr>
        <p:spPr>
          <a:xfrm>
            <a:off x="304800" y="990600"/>
            <a:ext cx="6019800" cy="4525959"/>
          </a:xfrm>
        </p:spPr>
        <p:txBody>
          <a:bodyPr/>
          <a:lstStyle/>
          <a:p>
            <a:pPr lvl="0" algn="just"/>
            <a:r>
              <a:rPr lang="en-US" sz="2400" dirty="0" smtClean="0"/>
              <a:t>Programmatic access for data download</a:t>
            </a:r>
          </a:p>
          <a:p>
            <a:pPr lvl="1" algn="just"/>
            <a:r>
              <a:rPr lang="en-US" sz="2000" dirty="0" smtClean="0">
                <a:hlinkClick r:id="rId2"/>
              </a:rPr>
              <a:t>http://www.ncbi.nlm.nih.gov/geo/info/geo_paccess.html</a:t>
            </a:r>
            <a:r>
              <a:rPr lang="en-US" sz="2000" dirty="0" smtClean="0"/>
              <a:t> (GEO)</a:t>
            </a:r>
          </a:p>
          <a:p>
            <a:pPr lvl="1" algn="just"/>
            <a:r>
              <a:rPr lang="en-US" sz="2000" dirty="0" smtClean="0">
                <a:hlinkClick r:id="rId3"/>
              </a:rPr>
              <a:t>http://www.ebi.ac.uk/arrayexpress/help/programmatic_access.html</a:t>
            </a:r>
            <a:r>
              <a:rPr lang="en-US" sz="2000" dirty="0" smtClean="0"/>
              <a:t> (</a:t>
            </a:r>
            <a:r>
              <a:rPr lang="en-US" sz="2000" dirty="0" err="1" smtClean="0"/>
              <a:t>ArrayExpress</a:t>
            </a:r>
            <a:r>
              <a:rPr lang="en-US" sz="2000" dirty="0" smtClean="0"/>
              <a:t>)</a:t>
            </a:r>
          </a:p>
          <a:p>
            <a:pPr lvl="0" algn="just"/>
            <a:r>
              <a:rPr lang="en-US" sz="2400" dirty="0" smtClean="0"/>
              <a:t>Pre-computed analyses and on the fly analyses</a:t>
            </a:r>
          </a:p>
          <a:p>
            <a:pPr lvl="1" algn="just"/>
            <a:r>
              <a:rPr lang="en-US" sz="2000" dirty="0"/>
              <a:t>Search by gene across all GEO experiments</a:t>
            </a:r>
          </a:p>
          <a:p>
            <a:pPr lvl="1" algn="just"/>
            <a:r>
              <a:rPr lang="en-US" sz="2000" dirty="0" smtClean="0"/>
              <a:t>Search by experiment to retrieve cluster analysis</a:t>
            </a:r>
          </a:p>
          <a:p>
            <a:pPr lvl="1" algn="just"/>
            <a:r>
              <a:rPr lang="en-US" sz="2000" dirty="0" smtClean="0"/>
              <a:t>Search by gene sequence for matching expression profiles</a:t>
            </a:r>
          </a:p>
          <a:p>
            <a:pPr lvl="2" algn="just"/>
            <a:r>
              <a:rPr lang="en-US" sz="1600" dirty="0" smtClean="0"/>
              <a:t>Described by Barret and Edgar,</a:t>
            </a:r>
            <a:r>
              <a:rPr lang="en-US" sz="1600" dirty="0"/>
              <a:t> Methods Mol. Biol.</a:t>
            </a:r>
            <a:r>
              <a:rPr lang="en-US" sz="1600" dirty="0" smtClean="0"/>
              <a:t> 2006 “Mining Microarray Data at NCBI’s Gene Expression Omnibus (GEO)”</a:t>
            </a:r>
          </a:p>
          <a:p>
            <a:pPr lvl="3" algn="just"/>
            <a:r>
              <a:rPr lang="en-US" sz="1200" dirty="0" smtClean="0">
                <a:hlinkClick r:id="rId4"/>
              </a:rPr>
              <a:t>http</a:t>
            </a:r>
            <a:r>
              <a:rPr lang="en-US" sz="1200" dirty="0">
                <a:hlinkClick r:id="rId4"/>
              </a:rPr>
              <a:t>://www.ncbi.nlm.nih.gov/pmc/articles/PMC1619899</a:t>
            </a:r>
            <a:r>
              <a:rPr lang="en-US" sz="1200" dirty="0" smtClean="0">
                <a:hlinkClick r:id="rId4"/>
              </a:rPr>
              <a:t>/</a:t>
            </a:r>
            <a:endParaRPr lang="en-US" sz="1200" dirty="0" smtClean="0"/>
          </a:p>
          <a:p>
            <a:pPr lvl="2" algn="just"/>
            <a:endParaRPr lang="en-US" sz="1600" dirty="0" smtClean="0"/>
          </a:p>
        </p:txBody>
      </p:sp>
      <p:pic>
        <p:nvPicPr>
          <p:cNvPr id="6146" name="Picture 2" descr="GDS10 hierarchical cluster"/>
          <p:cNvPicPr>
            <a:picLocks noChangeAspect="1" noChangeArrowheads="1"/>
          </p:cNvPicPr>
          <p:nvPr/>
        </p:nvPicPr>
        <p:blipFill>
          <a:blip r:embed="rId5" cstate="print">
            <a:lum contrast="6000"/>
          </a:blip>
          <a:srcRect/>
          <a:stretch>
            <a:fillRect/>
          </a:stretch>
        </p:blipFill>
        <p:spPr bwMode="auto">
          <a:xfrm>
            <a:off x="6416040" y="1981200"/>
            <a:ext cx="2727960" cy="4648200"/>
          </a:xfrm>
          <a:prstGeom prst="rect">
            <a:avLst/>
          </a:prstGeom>
          <a:noFill/>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What questions can be answered?</a:t>
            </a:r>
          </a:p>
        </p:txBody>
      </p:sp>
      <p:sp>
        <p:nvSpPr>
          <p:cNvPr id="3" name="Content Placeholder 2"/>
          <p:cNvSpPr txBox="1">
            <a:spLocks noGrp="1"/>
          </p:cNvSpPr>
          <p:nvPr>
            <p:ph idx="1"/>
          </p:nvPr>
        </p:nvSpPr>
        <p:spPr/>
        <p:txBody>
          <a:bodyPr/>
          <a:lstStyle/>
          <a:p>
            <a:pPr lvl="0"/>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What questions can be answered?</a:t>
            </a:r>
          </a:p>
        </p:txBody>
      </p:sp>
      <p:sp>
        <p:nvSpPr>
          <p:cNvPr id="3" name="Content Placeholder 2"/>
          <p:cNvSpPr txBox="1">
            <a:spLocks noGrp="1"/>
          </p:cNvSpPr>
          <p:nvPr>
            <p:ph idx="1"/>
          </p:nvPr>
        </p:nvSpPr>
        <p:spPr/>
        <p:txBody>
          <a:bodyPr/>
          <a:lstStyle/>
          <a:p>
            <a:pPr lvl="0" algn="just"/>
            <a:r>
              <a:rPr lang="en-US" sz="3000" dirty="0"/>
              <a:t>If you download: </a:t>
            </a:r>
            <a:r>
              <a:rPr lang="en-US" sz="3000" dirty="0" smtClean="0"/>
              <a:t>anything</a:t>
            </a:r>
          </a:p>
          <a:p>
            <a:pPr lvl="1" algn="just"/>
            <a:r>
              <a:rPr lang="en-US" sz="2600" dirty="0" smtClean="0"/>
              <a:t>Only limited </a:t>
            </a:r>
            <a:r>
              <a:rPr lang="en-US" sz="2600" dirty="0"/>
              <a:t>by your knowledge, skills, resources</a:t>
            </a:r>
          </a:p>
          <a:p>
            <a:pPr lvl="0" algn="just"/>
            <a:r>
              <a:rPr lang="en-US" sz="3000" dirty="0" smtClean="0"/>
              <a:t>Pre-computed </a:t>
            </a:r>
            <a:r>
              <a:rPr lang="en-US" sz="3000" dirty="0"/>
              <a:t>results</a:t>
            </a:r>
          </a:p>
          <a:p>
            <a:pPr lvl="1" algn="just"/>
            <a:r>
              <a:rPr lang="en-US" sz="2700" dirty="0"/>
              <a:t>Preselected </a:t>
            </a:r>
            <a:r>
              <a:rPr lang="en-US" sz="2700" dirty="0" smtClean="0"/>
              <a:t>analysis methods/ sample groups</a:t>
            </a:r>
            <a:endParaRPr lang="en-US" sz="2700" dirty="0"/>
          </a:p>
          <a:p>
            <a:pPr lvl="1" algn="just"/>
            <a:r>
              <a:rPr lang="en-US" sz="2700" dirty="0" smtClean="0"/>
              <a:t>Generally </a:t>
            </a:r>
            <a:r>
              <a:rPr lang="en-US" sz="2700" dirty="0"/>
              <a:t>within one dataset</a:t>
            </a:r>
          </a:p>
          <a:p>
            <a:pPr lvl="0" algn="just"/>
            <a:r>
              <a:rPr lang="en-US" sz="3000" dirty="0"/>
              <a:t>On-the-fly </a:t>
            </a:r>
            <a:r>
              <a:rPr lang="en-US" sz="3000" dirty="0" smtClean="0"/>
              <a:t>analyses</a:t>
            </a:r>
            <a:endParaRPr lang="en-US" sz="3000" dirty="0"/>
          </a:p>
          <a:p>
            <a:pPr lvl="1" algn="just"/>
            <a:r>
              <a:rPr lang="en-US" sz="2700" dirty="0" smtClean="0"/>
              <a:t>Sets of genes that cluster in under conditions  given</a:t>
            </a:r>
          </a:p>
          <a:p>
            <a:pPr lvl="1" algn="just"/>
            <a:r>
              <a:rPr lang="en-US" sz="2700" dirty="0" smtClean="0"/>
              <a:t>Sample properties may not be entirely transparent.</a:t>
            </a:r>
            <a:endParaRPr lang="en-US" sz="2700" dirty="0"/>
          </a:p>
          <a:p>
            <a:pPr lvl="0" algn="just"/>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What </a:t>
            </a:r>
            <a:r>
              <a:rPr lang="en-US" sz="4000" dirty="0" smtClean="0"/>
              <a:t>can </a:t>
            </a:r>
            <a:r>
              <a:rPr lang="en-US" sz="4000" dirty="0"/>
              <a:t>be </a:t>
            </a:r>
            <a:r>
              <a:rPr lang="en-US" sz="4000" dirty="0" smtClean="0"/>
              <a:t>answered by doing it yourself?</a:t>
            </a:r>
            <a:endParaRPr lang="en-US" sz="4000" dirty="0"/>
          </a:p>
        </p:txBody>
      </p:sp>
      <p:sp>
        <p:nvSpPr>
          <p:cNvPr id="3" name="Content Placeholder 2"/>
          <p:cNvSpPr txBox="1">
            <a:spLocks noGrp="1"/>
          </p:cNvSpPr>
          <p:nvPr>
            <p:ph idx="1"/>
          </p:nvPr>
        </p:nvSpPr>
        <p:spPr/>
        <p:txBody>
          <a:bodyPr/>
          <a:lstStyle/>
          <a:p>
            <a:pPr lvl="0"/>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What </a:t>
            </a:r>
            <a:r>
              <a:rPr lang="en-US" sz="4000" dirty="0" smtClean="0"/>
              <a:t>can </a:t>
            </a:r>
            <a:r>
              <a:rPr lang="en-US" sz="4000" dirty="0"/>
              <a:t>be </a:t>
            </a:r>
            <a:r>
              <a:rPr lang="en-US" sz="4000" dirty="0" smtClean="0"/>
              <a:t>answered by doing it yourself?</a:t>
            </a:r>
            <a:endParaRPr lang="en-US" sz="4000" dirty="0"/>
          </a:p>
        </p:txBody>
      </p:sp>
      <p:sp>
        <p:nvSpPr>
          <p:cNvPr id="3" name="Content Placeholder 2"/>
          <p:cNvSpPr txBox="1">
            <a:spLocks noGrp="1"/>
          </p:cNvSpPr>
          <p:nvPr>
            <p:ph idx="1"/>
          </p:nvPr>
        </p:nvSpPr>
        <p:spPr>
          <a:xfrm>
            <a:off x="457200" y="1417641"/>
            <a:ext cx="8229600" cy="4525959"/>
          </a:xfrm>
        </p:spPr>
        <p:txBody>
          <a:bodyPr/>
          <a:lstStyle/>
          <a:p>
            <a:pPr lvl="0" algn="just"/>
            <a:r>
              <a:rPr lang="en-US" sz="2800" dirty="0" smtClean="0"/>
              <a:t>The quality of the data</a:t>
            </a:r>
          </a:p>
          <a:p>
            <a:pPr lvl="1" algn="just"/>
            <a:r>
              <a:rPr lang="en-US" sz="2400" dirty="0" smtClean="0"/>
              <a:t>Is part of the data low quality?</a:t>
            </a:r>
          </a:p>
          <a:p>
            <a:pPr lvl="1" algn="just"/>
            <a:r>
              <a:rPr lang="en-US" sz="2400" dirty="0" smtClean="0"/>
              <a:t>Does some of the data not fit into the set (e.g. batch effect, outliers for other reasons)</a:t>
            </a:r>
          </a:p>
          <a:p>
            <a:pPr lvl="1" algn="just"/>
            <a:r>
              <a:rPr lang="en-US" sz="2400" dirty="0" smtClean="0"/>
              <a:t>Is it adequately processed?</a:t>
            </a:r>
          </a:p>
          <a:p>
            <a:pPr lvl="0" algn="just"/>
            <a:r>
              <a:rPr lang="en-US" sz="2800" dirty="0" smtClean="0"/>
              <a:t>What is the relationship between expression data and non-expression variables? </a:t>
            </a:r>
          </a:p>
          <a:p>
            <a:pPr lvl="1" algn="just"/>
            <a:r>
              <a:rPr lang="en-US" sz="2400" dirty="0" smtClean="0"/>
              <a:t>How does my gene (of interest) associated with experimental treatments, clinical parameters? </a:t>
            </a:r>
          </a:p>
          <a:p>
            <a:pPr lvl="0" algn="just"/>
            <a:r>
              <a:rPr lang="en-US" sz="2800" dirty="0" smtClean="0"/>
              <a:t>What are patterns across datasets?</a:t>
            </a:r>
          </a:p>
          <a:p>
            <a:pPr lvl="1" algn="just"/>
            <a:r>
              <a:rPr lang="en-US" sz="2400" dirty="0" smtClean="0"/>
              <a:t>Does my finding hold up across similar analyses in independent datasets?</a:t>
            </a:r>
            <a:endParaRPr lang="en-US"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have to do it yourself?</a:t>
            </a:r>
            <a:endParaRPr lang="en-US" dirty="0"/>
          </a:p>
        </p:txBody>
      </p:sp>
      <p:sp>
        <p:nvSpPr>
          <p:cNvPr id="3" name="Content Placeholder 2"/>
          <p:cNvSpPr>
            <a:spLocks noGrp="1"/>
          </p:cNvSpPr>
          <p:nvPr>
            <p:ph idx="1"/>
          </p:nvPr>
        </p:nvSpPr>
        <p:spPr>
          <a:xfrm>
            <a:off x="457200" y="1447800"/>
            <a:ext cx="8229600" cy="4525959"/>
          </a:xfrm>
        </p:spPr>
        <p:txBody>
          <a:bodyPr/>
          <a:lstStyle/>
          <a:p>
            <a:r>
              <a:rPr lang="en-US" dirty="0" smtClean="0"/>
              <a:t>Quality control:</a:t>
            </a:r>
          </a:p>
          <a:p>
            <a:pPr lvl="1"/>
            <a:r>
              <a:rPr lang="en-US" dirty="0" smtClean="0"/>
              <a:t>QC parameters are often glossed over in papers and in </a:t>
            </a:r>
            <a:r>
              <a:rPr lang="en-US" dirty="0" err="1" smtClean="0"/>
              <a:t>micraorray</a:t>
            </a:r>
            <a:r>
              <a:rPr lang="en-US" dirty="0" smtClean="0"/>
              <a:t> submissions</a:t>
            </a:r>
          </a:p>
          <a:p>
            <a:pPr lvl="1"/>
            <a:r>
              <a:rPr lang="en-US" dirty="0" smtClean="0"/>
              <a:t>For Affymetrix QC modules are available, freely available and widely accepted in the </a:t>
            </a:r>
            <a:r>
              <a:rPr lang="en-US" dirty="0" err="1" smtClean="0"/>
              <a:t>bioinformatic</a:t>
            </a:r>
            <a:r>
              <a:rPr lang="en-US" dirty="0" smtClean="0"/>
              <a:t> community</a:t>
            </a:r>
          </a:p>
          <a:p>
            <a:pPr lvl="1"/>
            <a:r>
              <a:rPr lang="en-US" dirty="0" smtClean="0"/>
              <a:t>Other array types have distinct, but also similar properties</a:t>
            </a:r>
          </a:p>
          <a:p>
            <a:pPr lvl="1"/>
            <a:r>
              <a:rPr lang="en-US" sz="2000" dirty="0" smtClean="0"/>
              <a:t>http://www.nature.com/nbt/focus/maqc/index.html</a:t>
            </a:r>
          </a:p>
          <a:p>
            <a:r>
              <a:rPr lang="en-US" dirty="0" smtClean="0"/>
              <a:t>Relations to non-expression data variables</a:t>
            </a:r>
          </a:p>
          <a:p>
            <a:pPr lvl="1"/>
            <a:r>
              <a:rPr lang="en-US" dirty="0" smtClean="0"/>
              <a:t>Data is often not standardized within fields</a:t>
            </a:r>
          </a:p>
          <a:p>
            <a:pPr lvl="1"/>
            <a:r>
              <a:rPr lang="en-US" dirty="0" smtClean="0"/>
              <a:t>Potentially irrelevant across fields</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a:t>
            </a:r>
            <a:endParaRPr lang="en-US" dirty="0"/>
          </a:p>
        </p:txBody>
      </p:sp>
      <p:sp>
        <p:nvSpPr>
          <p:cNvPr id="3" name="Content Placeholder 2"/>
          <p:cNvSpPr>
            <a:spLocks noGrp="1"/>
          </p:cNvSpPr>
          <p:nvPr>
            <p:ph idx="1"/>
          </p:nvPr>
        </p:nvSpPr>
        <p:spPr/>
        <p:txBody>
          <a:bodyPr/>
          <a:lstStyle/>
          <a:p>
            <a:r>
              <a:rPr lang="en-US" dirty="0" smtClean="0"/>
              <a:t>Analysis across datasets:</a:t>
            </a:r>
          </a:p>
          <a:p>
            <a:pPr lvl="1"/>
            <a:r>
              <a:rPr lang="en-US" dirty="0" smtClean="0"/>
              <a:t>Because:…. How?</a:t>
            </a:r>
          </a:p>
          <a:p>
            <a:pPr lvl="1"/>
            <a:r>
              <a:rPr lang="en-US" dirty="0" smtClean="0"/>
              <a:t>Need to find a common standard for identification</a:t>
            </a:r>
          </a:p>
          <a:p>
            <a:pPr lvl="1"/>
            <a:r>
              <a:rPr lang="en-US" dirty="0" smtClean="0"/>
              <a:t>Values need to be made comparable</a:t>
            </a:r>
          </a:p>
          <a:p>
            <a:pPr lvl="2"/>
            <a:r>
              <a:rPr lang="en-US" dirty="0" smtClean="0"/>
              <a:t>If absolute expression values used, dynamic range can be a problem</a:t>
            </a:r>
          </a:p>
          <a:p>
            <a:pPr lvl="2"/>
            <a:r>
              <a:rPr lang="en-US" dirty="0" smtClean="0"/>
              <a:t>Is ratios used, information about expression level lost</a:t>
            </a:r>
          </a:p>
          <a:p>
            <a:pPr lvl="1"/>
            <a:r>
              <a:rPr lang="en-US" dirty="0" smtClean="0"/>
              <a:t>Non-expression data even worse</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How to measure gene expression?</a:t>
            </a:r>
          </a:p>
          <a:p>
            <a:pPr lvl="1"/>
            <a:r>
              <a:rPr lang="en-US" dirty="0" smtClean="0"/>
              <a:t>Microarrays/RNA-</a:t>
            </a:r>
            <a:r>
              <a:rPr lang="en-US" dirty="0" err="1" smtClean="0"/>
              <a:t>seq</a:t>
            </a:r>
            <a:endParaRPr lang="en-US" dirty="0" smtClean="0"/>
          </a:p>
          <a:p>
            <a:r>
              <a:rPr lang="en-US" dirty="0" smtClean="0"/>
              <a:t>What are gene expression </a:t>
            </a:r>
            <a:r>
              <a:rPr lang="en-US" dirty="0" smtClean="0"/>
              <a:t>databases?</a:t>
            </a:r>
            <a:endParaRPr lang="en-US" dirty="0" smtClean="0"/>
          </a:p>
          <a:p>
            <a:r>
              <a:rPr lang="en-US" dirty="0" smtClean="0"/>
              <a:t>Which ones </a:t>
            </a:r>
            <a:r>
              <a:rPr lang="en-US" dirty="0" smtClean="0"/>
              <a:t>exist?</a:t>
            </a:r>
            <a:endParaRPr lang="en-US" dirty="0" smtClean="0"/>
          </a:p>
          <a:p>
            <a:r>
              <a:rPr lang="en-US" dirty="0" smtClean="0"/>
              <a:t>How do they </a:t>
            </a:r>
            <a:r>
              <a:rPr lang="en-US" dirty="0" smtClean="0"/>
              <a:t>differ?</a:t>
            </a:r>
            <a:endParaRPr lang="en-US" dirty="0" smtClean="0"/>
          </a:p>
          <a:p>
            <a:r>
              <a:rPr lang="en-US" dirty="0" smtClean="0"/>
              <a:t>How can they be </a:t>
            </a:r>
            <a:r>
              <a:rPr lang="en-US" dirty="0" smtClean="0"/>
              <a:t>used?</a:t>
            </a:r>
            <a:endParaRPr lang="en-US" dirty="0" smtClean="0"/>
          </a:p>
          <a:p>
            <a:r>
              <a:rPr lang="en-US" dirty="0" smtClean="0"/>
              <a:t>What needs to be taken care </a:t>
            </a:r>
            <a:r>
              <a:rPr lang="en-US" dirty="0" smtClean="0"/>
              <a:t>of?</a:t>
            </a:r>
          </a:p>
          <a:p>
            <a:r>
              <a:rPr lang="en-US" dirty="0" smtClean="0"/>
              <a:t>What can I do with specialized databases?</a:t>
            </a:r>
            <a:endParaRPr lang="en-US" dirty="0"/>
          </a:p>
        </p:txBody>
      </p:sp>
    </p:spTree>
    <p:extLst>
      <p:ext uri="{BB962C8B-B14F-4D97-AF65-F5344CB8AC3E}">
        <p14:creationId xmlns:p14="http://schemas.microsoft.com/office/powerpoint/2010/main" val="22362942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Who is </a:t>
            </a:r>
            <a:r>
              <a:rPr lang="en-US" dirty="0" smtClean="0"/>
              <a:t>the target group for doing it yourself?</a:t>
            </a:r>
            <a:endParaRPr lang="en-US" dirty="0"/>
          </a:p>
        </p:txBody>
      </p:sp>
      <p:sp>
        <p:nvSpPr>
          <p:cNvPr id="3" name="Content Placeholder 2"/>
          <p:cNvSpPr txBox="1">
            <a:spLocks noGrp="1"/>
          </p:cNvSpPr>
          <p:nvPr>
            <p:ph idx="1"/>
          </p:nvPr>
        </p:nvSpPr>
        <p:spPr>
          <a:xfrm>
            <a:off x="457200" y="1493841"/>
            <a:ext cx="8229600" cy="4525959"/>
          </a:xfrm>
        </p:spPr>
        <p:txBody>
          <a:bodyPr/>
          <a:lstStyle/>
          <a:p>
            <a:r>
              <a:rPr lang="en-US" dirty="0" smtClean="0"/>
              <a:t>Users with experience in expression data</a:t>
            </a:r>
          </a:p>
          <a:p>
            <a:pPr lvl="1"/>
            <a:r>
              <a:rPr lang="en-US" dirty="0" smtClean="0"/>
              <a:t>Crucial information (</a:t>
            </a:r>
            <a:r>
              <a:rPr lang="en-US" dirty="0" smtClean="0">
                <a:solidFill>
                  <a:srgbClr val="FF0000"/>
                </a:solidFill>
                <a:latin typeface="Comic Sans MS" panose="030F0702030302020204" pitchFamily="66" charset="0"/>
              </a:rPr>
              <a:t>STUFF</a:t>
            </a:r>
            <a:r>
              <a:rPr lang="en-US" dirty="0" smtClean="0"/>
              <a:t>) is missing</a:t>
            </a:r>
          </a:p>
        </p:txBody>
      </p:sp>
      <p:pic>
        <p:nvPicPr>
          <p:cNvPr id="2050" name="Picture 2" descr="http://2.bp.blogspot.com/-IZCOhEYv5Lw/Tb9Zf8DOn1I/AAAAAAAADAo/ySX52LZ5OAQ/s400/stuf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38100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t>Why is this a problem?</a:t>
            </a:r>
            <a:endParaRPr lang="en-US" dirty="0"/>
          </a:p>
        </p:txBody>
      </p:sp>
      <p:sp>
        <p:nvSpPr>
          <p:cNvPr id="3" name="Content Placeholder 2"/>
          <p:cNvSpPr txBox="1">
            <a:spLocks noGrp="1"/>
          </p:cNvSpPr>
          <p:nvPr>
            <p:ph idx="1"/>
          </p:nvPr>
        </p:nvSpPr>
        <p:spPr>
          <a:xfrm>
            <a:off x="457200" y="1493841"/>
            <a:ext cx="8229600" cy="4525959"/>
          </a:xfrm>
        </p:spPr>
        <p:txBody>
          <a:bodyPr/>
          <a:lstStyle/>
          <a:p>
            <a:pPr algn="just"/>
            <a:r>
              <a:rPr lang="en-US" sz="2800" dirty="0"/>
              <a:t>Excludes </a:t>
            </a:r>
            <a:r>
              <a:rPr lang="en-US" sz="2800" dirty="0" smtClean="0"/>
              <a:t>investigators with good hypotheses but lacking </a:t>
            </a:r>
            <a:r>
              <a:rPr lang="en-US" sz="2800" dirty="0" err="1" smtClean="0"/>
              <a:t>bioinformatic</a:t>
            </a:r>
            <a:r>
              <a:rPr lang="en-US" sz="2800" dirty="0" smtClean="0"/>
              <a:t> skills</a:t>
            </a:r>
            <a:endParaRPr lang="en-US" sz="2800" dirty="0"/>
          </a:p>
        </p:txBody>
      </p:sp>
      <p:pic>
        <p:nvPicPr>
          <p:cNvPr id="3074" name="Picture 2" descr="http://vadlo.com/Research_Cartoons/Clinical-fellow-started-a-fire-on-the-ben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875546"/>
            <a:ext cx="3834063" cy="28755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409" y="2875547"/>
            <a:ext cx="4208118" cy="287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5162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t>How to fix that?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45346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153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t>How to fix that?</a:t>
            </a:r>
            <a:endParaRPr lang="en-US" dirty="0"/>
          </a:p>
        </p:txBody>
      </p:sp>
      <p:sp>
        <p:nvSpPr>
          <p:cNvPr id="3" name="Content Placeholder 2"/>
          <p:cNvSpPr txBox="1">
            <a:spLocks noGrp="1"/>
          </p:cNvSpPr>
          <p:nvPr>
            <p:ph idx="1"/>
          </p:nvPr>
        </p:nvSpPr>
        <p:spPr>
          <a:xfrm>
            <a:off x="457200" y="1600200"/>
            <a:ext cx="8229600" cy="5029200"/>
          </a:xfrm>
        </p:spPr>
        <p:txBody>
          <a:bodyPr/>
          <a:lstStyle/>
          <a:p>
            <a:pPr algn="just"/>
            <a:r>
              <a:rPr lang="en-US" sz="2800" dirty="0" smtClean="0"/>
              <a:t>Specialized databases</a:t>
            </a:r>
          </a:p>
          <a:p>
            <a:pPr lvl="1" algn="just"/>
            <a:r>
              <a:rPr lang="en-US" sz="2400" dirty="0" smtClean="0"/>
              <a:t>Datasets are easier to find</a:t>
            </a:r>
          </a:p>
          <a:p>
            <a:pPr lvl="2" algn="just"/>
            <a:r>
              <a:rPr lang="en-US" sz="2000" dirty="0" smtClean="0"/>
              <a:t>Datasets relevant to specific </a:t>
            </a:r>
            <a:r>
              <a:rPr lang="en-US" sz="2000" dirty="0"/>
              <a:t>areas </a:t>
            </a:r>
            <a:r>
              <a:rPr lang="en-US" sz="2000" dirty="0" smtClean="0"/>
              <a:t>are collected in one place </a:t>
            </a:r>
          </a:p>
          <a:p>
            <a:pPr lvl="3" algn="just"/>
            <a:r>
              <a:rPr lang="en-US" sz="1800" dirty="0" err="1" smtClean="0"/>
              <a:t>NephroSeq</a:t>
            </a:r>
            <a:r>
              <a:rPr lang="en-US" sz="1800" dirty="0" smtClean="0"/>
              <a:t> </a:t>
            </a:r>
            <a:r>
              <a:rPr lang="en-US" sz="1800" dirty="0"/>
              <a:t>for renal </a:t>
            </a:r>
            <a:r>
              <a:rPr lang="en-US" sz="1800" dirty="0" smtClean="0"/>
              <a:t>disease</a:t>
            </a:r>
          </a:p>
          <a:p>
            <a:pPr lvl="3" algn="just"/>
            <a:r>
              <a:rPr lang="en-US" sz="1800" dirty="0" smtClean="0"/>
              <a:t>Oncomine for cancer</a:t>
            </a:r>
          </a:p>
          <a:p>
            <a:pPr lvl="1" algn="just"/>
            <a:r>
              <a:rPr lang="en-US" sz="2400" dirty="0"/>
              <a:t>Datasets are standardized and expertly curated</a:t>
            </a:r>
          </a:p>
          <a:p>
            <a:pPr lvl="2" algn="just"/>
            <a:r>
              <a:rPr lang="en-US" sz="2000" dirty="0"/>
              <a:t>Controlled vocabulary is introduced for non-expression data</a:t>
            </a:r>
          </a:p>
          <a:p>
            <a:pPr lvl="2" algn="just"/>
            <a:r>
              <a:rPr lang="en-US" sz="2000" dirty="0" smtClean="0"/>
              <a:t>Curation </a:t>
            </a:r>
            <a:r>
              <a:rPr lang="en-US" sz="2000" dirty="0"/>
              <a:t>of expression </a:t>
            </a:r>
            <a:r>
              <a:rPr lang="en-US" sz="2000" dirty="0" smtClean="0"/>
              <a:t>possible by introducing standardized references and data transformations across datasets</a:t>
            </a:r>
            <a:endParaRPr lang="en-US" sz="1600" dirty="0"/>
          </a:p>
          <a:p>
            <a:pPr lvl="3" algn="just"/>
            <a:r>
              <a:rPr lang="en-US" sz="1600" dirty="0" smtClean="0"/>
              <a:t>Gene IDs/Gene Symbols as references</a:t>
            </a:r>
          </a:p>
          <a:p>
            <a:pPr lvl="3" algn="just"/>
            <a:r>
              <a:rPr lang="en-US" sz="1600" dirty="0" smtClean="0"/>
              <a:t>Z-transformation or median centering of log transformed expression data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Nephroseq</a:t>
            </a:r>
            <a:r>
              <a:rPr lang="en-US" dirty="0" smtClean="0"/>
              <a:t> ( </a:t>
            </a:r>
            <a:r>
              <a:rPr lang="en-US" dirty="0" smtClean="0">
                <a:hlinkClick r:id="rId2"/>
              </a:rPr>
              <a:t>www.nephroseq.org</a:t>
            </a:r>
            <a:r>
              <a:rPr lang="en-US" dirty="0" smtClean="0"/>
              <a:t>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26" y="1447800"/>
            <a:ext cx="812336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8657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Oncomine (</a:t>
            </a:r>
            <a:r>
              <a:rPr lang="en-US" dirty="0" smtClean="0">
                <a:hlinkClick r:id="rId2"/>
              </a:rPr>
              <a:t>www.oncomine.com</a:t>
            </a:r>
            <a:r>
              <a:rPr lang="en-US" dirty="0" smtClean="0"/>
              <a:t> </a:t>
            </a:r>
            <a:r>
              <a:rPr lang="en-US" dirty="0" smtClean="0">
                <a:hlinkClick r:id="rId3"/>
              </a:rPr>
              <a:t>www.oncomine.org</a:t>
            </a:r>
            <a:r>
              <a:rPr lang="en-US" dirty="0" smtClean="0"/>
              <a:t> )</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3999"/>
            <a:ext cx="7620000" cy="516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38400" y="6400800"/>
            <a:ext cx="3352800" cy="285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9429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34400" cy="4525963"/>
          </a:xfrm>
        </p:spPr>
        <p:txBody>
          <a:bodyPr>
            <a:noAutofit/>
          </a:bodyPr>
          <a:lstStyle/>
          <a:p>
            <a:r>
              <a:rPr lang="en-US" sz="2000" dirty="0"/>
              <a:t>Pros:</a:t>
            </a:r>
          </a:p>
          <a:p>
            <a:pPr lvl="1"/>
            <a:r>
              <a:rPr lang="en-US" sz="2000" dirty="0" smtClean="0"/>
              <a:t>Each focus on </a:t>
            </a:r>
            <a:r>
              <a:rPr lang="en-US" sz="2000" dirty="0"/>
              <a:t>one area of interest</a:t>
            </a:r>
          </a:p>
          <a:p>
            <a:pPr lvl="1"/>
            <a:r>
              <a:rPr lang="en-US" sz="2000" dirty="0" smtClean="0"/>
              <a:t>Clinical </a:t>
            </a:r>
            <a:r>
              <a:rPr lang="en-US" sz="2000" dirty="0"/>
              <a:t>data </a:t>
            </a:r>
            <a:r>
              <a:rPr lang="en-US" sz="2000" dirty="0" smtClean="0"/>
              <a:t>for many individual samples available</a:t>
            </a:r>
          </a:p>
          <a:p>
            <a:pPr lvl="1"/>
            <a:r>
              <a:rPr lang="en-US" sz="2000" dirty="0" smtClean="0"/>
              <a:t>Advanced </a:t>
            </a:r>
            <a:r>
              <a:rPr lang="en-US" sz="2000" dirty="0"/>
              <a:t>analysis </a:t>
            </a:r>
            <a:r>
              <a:rPr lang="en-US" sz="2000" dirty="0" smtClean="0"/>
              <a:t>using </a:t>
            </a:r>
            <a:r>
              <a:rPr lang="en-US" sz="2000" dirty="0"/>
              <a:t>integrated systems biology tools in a pre-defined automated manner</a:t>
            </a:r>
          </a:p>
          <a:p>
            <a:pPr lvl="1"/>
            <a:r>
              <a:rPr lang="en-US" sz="2000" dirty="0" smtClean="0"/>
              <a:t>Meta </a:t>
            </a:r>
            <a:r>
              <a:rPr lang="en-US" sz="2000" dirty="0"/>
              <a:t>analysis </a:t>
            </a:r>
            <a:r>
              <a:rPr lang="en-US" sz="2000" dirty="0" smtClean="0"/>
              <a:t>possible</a:t>
            </a:r>
          </a:p>
          <a:p>
            <a:pPr lvl="1"/>
            <a:r>
              <a:rPr lang="en-US" sz="2000" dirty="0" smtClean="0"/>
              <a:t>User </a:t>
            </a:r>
            <a:r>
              <a:rPr lang="en-US" sz="2000" dirty="0"/>
              <a:t>friendly, </a:t>
            </a:r>
            <a:r>
              <a:rPr lang="en-US" sz="2000" dirty="0" smtClean="0"/>
              <a:t>free accessible </a:t>
            </a:r>
            <a:r>
              <a:rPr lang="en-US" sz="2000" dirty="0"/>
              <a:t>for academic </a:t>
            </a:r>
            <a:r>
              <a:rPr lang="en-US" sz="2000" dirty="0" smtClean="0"/>
              <a:t>users</a:t>
            </a:r>
          </a:p>
          <a:p>
            <a:pPr lvl="1"/>
            <a:r>
              <a:rPr lang="en-US" sz="2000" b="1" u="sng" dirty="0" smtClean="0"/>
              <a:t>Hypotheses-generating </a:t>
            </a:r>
          </a:p>
          <a:p>
            <a:r>
              <a:rPr lang="en-US" sz="2000" dirty="0" smtClean="0"/>
              <a:t>Cons:</a:t>
            </a:r>
          </a:p>
          <a:p>
            <a:pPr lvl="1"/>
            <a:r>
              <a:rPr lang="en-US" sz="2000" dirty="0" smtClean="0"/>
              <a:t>No raw data download</a:t>
            </a:r>
          </a:p>
          <a:p>
            <a:pPr lvl="1"/>
            <a:r>
              <a:rPr lang="en-US" sz="2000" dirty="0" smtClean="0"/>
              <a:t>No programmatic access</a:t>
            </a:r>
          </a:p>
          <a:p>
            <a:pPr lvl="1"/>
            <a:r>
              <a:rPr lang="en-US" sz="2000" dirty="0" smtClean="0"/>
              <a:t>Only predefined analyzes</a:t>
            </a:r>
          </a:p>
        </p:txBody>
      </p:sp>
      <p:sp>
        <p:nvSpPr>
          <p:cNvPr id="6" name="Rectangle 5"/>
          <p:cNvSpPr/>
          <p:nvPr/>
        </p:nvSpPr>
        <p:spPr>
          <a:xfrm>
            <a:off x="76200" y="533400"/>
            <a:ext cx="8382000" cy="584776"/>
          </a:xfrm>
          <a:prstGeom prst="rect">
            <a:avLst/>
          </a:prstGeom>
        </p:spPr>
        <p:txBody>
          <a:bodyPr wrap="square">
            <a:spAutoFit/>
          </a:bodyPr>
          <a:lstStyle/>
          <a:p>
            <a:pPr algn="ctr"/>
            <a:r>
              <a:rPr lang="en-US" sz="3200" dirty="0" err="1" smtClean="0"/>
              <a:t>NephroSeq</a:t>
            </a:r>
            <a:r>
              <a:rPr lang="en-US" sz="3200" dirty="0"/>
              <a:t> </a:t>
            </a:r>
            <a:r>
              <a:rPr lang="en-US" sz="3200" dirty="0" smtClean="0"/>
              <a:t>and Oncomine</a:t>
            </a:r>
            <a:endParaRPr lang="en-US" sz="3200" dirty="0"/>
          </a:p>
        </p:txBody>
      </p:sp>
    </p:spTree>
    <p:extLst>
      <p:ext uri="{BB962C8B-B14F-4D97-AF65-F5344CB8AC3E}">
        <p14:creationId xmlns:p14="http://schemas.microsoft.com/office/powerpoint/2010/main" val="7097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NephroSeq</a:t>
            </a:r>
            <a:r>
              <a:rPr lang="en-US" dirty="0" smtClean="0"/>
              <a:t> main Page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79" y="1085073"/>
            <a:ext cx="7696199" cy="523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17"/>
          <p:cNvGrpSpPr/>
          <p:nvPr/>
        </p:nvGrpSpPr>
        <p:grpSpPr>
          <a:xfrm>
            <a:off x="304800" y="1831031"/>
            <a:ext cx="6934200" cy="646331"/>
            <a:chOff x="304800" y="1905000"/>
            <a:chExt cx="6934200" cy="646331"/>
          </a:xfrm>
        </p:grpSpPr>
        <p:cxnSp>
          <p:nvCxnSpPr>
            <p:cNvPr id="5" name="Straight Arrow Connector 4"/>
            <p:cNvCxnSpPr/>
            <p:nvPr/>
          </p:nvCxnSpPr>
          <p:spPr>
            <a:xfrm>
              <a:off x="304800" y="2362200"/>
              <a:ext cx="3048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0" y="1905000"/>
              <a:ext cx="5334000" cy="646331"/>
            </a:xfrm>
            <a:prstGeom prst="rect">
              <a:avLst/>
            </a:prstGeom>
            <a:solidFill>
              <a:schemeClr val="accent2">
                <a:lumMod val="60000"/>
                <a:lumOff val="40000"/>
              </a:schemeClr>
            </a:solidFill>
          </p:spPr>
          <p:txBody>
            <a:bodyPr wrap="square" rtlCol="0">
              <a:spAutoFit/>
            </a:bodyPr>
            <a:lstStyle/>
            <a:p>
              <a:r>
                <a:rPr lang="en-US" sz="3600" dirty="0" smtClean="0"/>
                <a:t>26 datasets (2000 samples) </a:t>
              </a:r>
              <a:endParaRPr lang="en-US" sz="3600" dirty="0"/>
            </a:p>
          </p:txBody>
        </p:sp>
      </p:grpSp>
      <p:grpSp>
        <p:nvGrpSpPr>
          <p:cNvPr id="7" name="Group 20"/>
          <p:cNvGrpSpPr/>
          <p:nvPr/>
        </p:nvGrpSpPr>
        <p:grpSpPr>
          <a:xfrm>
            <a:off x="304800" y="2669230"/>
            <a:ext cx="3964373" cy="584775"/>
            <a:chOff x="304800" y="2743199"/>
            <a:chExt cx="3964373" cy="584775"/>
          </a:xfrm>
        </p:grpSpPr>
        <p:cxnSp>
          <p:nvCxnSpPr>
            <p:cNvPr id="8" name="Straight Arrow Connector 7"/>
            <p:cNvCxnSpPr/>
            <p:nvPr/>
          </p:nvCxnSpPr>
          <p:spPr>
            <a:xfrm>
              <a:off x="304800" y="2895600"/>
              <a:ext cx="3048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2743199"/>
              <a:ext cx="2364173" cy="584775"/>
            </a:xfrm>
            <a:prstGeom prst="rect">
              <a:avLst/>
            </a:prstGeom>
            <a:solidFill>
              <a:srgbClr val="92D050"/>
            </a:solidFill>
          </p:spPr>
          <p:txBody>
            <a:bodyPr wrap="none" rtlCol="0">
              <a:spAutoFit/>
            </a:bodyPr>
            <a:lstStyle/>
            <a:p>
              <a:r>
                <a:rPr lang="en-US" sz="3200" dirty="0" smtClean="0"/>
                <a:t>Analysis type</a:t>
              </a:r>
            </a:p>
          </p:txBody>
        </p:sp>
      </p:grpSp>
      <p:grpSp>
        <p:nvGrpSpPr>
          <p:cNvPr id="10" name="Group 31"/>
          <p:cNvGrpSpPr/>
          <p:nvPr/>
        </p:nvGrpSpPr>
        <p:grpSpPr>
          <a:xfrm>
            <a:off x="914400" y="2998192"/>
            <a:ext cx="4043433" cy="1677302"/>
            <a:chOff x="914400" y="3072161"/>
            <a:chExt cx="4043433" cy="1677302"/>
          </a:xfrm>
        </p:grpSpPr>
        <p:sp>
          <p:nvSpPr>
            <p:cNvPr id="11" name="TextBox 10"/>
            <p:cNvSpPr txBox="1"/>
            <p:nvPr/>
          </p:nvSpPr>
          <p:spPr>
            <a:xfrm>
              <a:off x="2514600" y="3733800"/>
              <a:ext cx="2443233" cy="1015663"/>
            </a:xfrm>
            <a:prstGeom prst="rect">
              <a:avLst/>
            </a:prstGeom>
            <a:solidFill>
              <a:schemeClr val="tx2">
                <a:lumMod val="40000"/>
                <a:lumOff val="60000"/>
              </a:schemeClr>
            </a:solidFill>
            <a:ln>
              <a:solidFill>
                <a:schemeClr val="tx2">
                  <a:lumMod val="40000"/>
                  <a:lumOff val="60000"/>
                </a:schemeClr>
              </a:solidFill>
            </a:ln>
          </p:spPr>
          <p:txBody>
            <a:bodyPr wrap="none" rtlCol="0">
              <a:spAutoFit/>
            </a:bodyPr>
            <a:lstStyle/>
            <a:p>
              <a:r>
                <a:rPr lang="en-US" sz="2000" dirty="0" smtClean="0"/>
                <a:t>Coexpression analysis</a:t>
              </a:r>
            </a:p>
            <a:p>
              <a:r>
                <a:rPr lang="en-US" sz="2000" dirty="0" smtClean="0"/>
                <a:t>Differential analysis</a:t>
              </a:r>
            </a:p>
            <a:p>
              <a:r>
                <a:rPr lang="en-US" sz="2000" dirty="0" smtClean="0"/>
                <a:t>Outlier analysis</a:t>
              </a:r>
            </a:p>
          </p:txBody>
        </p:sp>
        <p:cxnSp>
          <p:nvCxnSpPr>
            <p:cNvPr id="12" name="Straight Connector 11"/>
            <p:cNvCxnSpPr/>
            <p:nvPr/>
          </p:nvCxnSpPr>
          <p:spPr>
            <a:xfrm>
              <a:off x="914400" y="3072161"/>
              <a:ext cx="6858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400" y="3182720"/>
              <a:ext cx="6858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4114800"/>
              <a:ext cx="6858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5" name="Group 5"/>
          <p:cNvGrpSpPr/>
          <p:nvPr/>
        </p:nvGrpSpPr>
        <p:grpSpPr>
          <a:xfrm>
            <a:off x="5638800" y="762000"/>
            <a:ext cx="1103351" cy="859483"/>
            <a:chOff x="5867400" y="683567"/>
            <a:chExt cx="1103351" cy="859483"/>
          </a:xfrm>
        </p:grpSpPr>
        <p:sp>
          <p:nvSpPr>
            <p:cNvPr id="20" name="Oval 19"/>
            <p:cNvSpPr/>
            <p:nvPr/>
          </p:nvSpPr>
          <p:spPr>
            <a:xfrm>
              <a:off x="5867400" y="1238250"/>
              <a:ext cx="589429"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42906" y="683567"/>
              <a:ext cx="1027845" cy="461665"/>
            </a:xfrm>
            <a:prstGeom prst="rect">
              <a:avLst/>
            </a:prstGeom>
            <a:solidFill>
              <a:schemeClr val="accent3">
                <a:lumMod val="60000"/>
                <a:lumOff val="40000"/>
              </a:schemeClr>
            </a:solidFill>
            <a:ln w="28575">
              <a:solidFill>
                <a:srgbClr val="FF0000"/>
              </a:solidFill>
            </a:ln>
          </p:spPr>
          <p:txBody>
            <a:bodyPr wrap="none" rtlCol="0">
              <a:spAutoFit/>
            </a:bodyPr>
            <a:lstStyle/>
            <a:p>
              <a:r>
                <a:rPr lang="en-US" sz="2400" dirty="0" smtClean="0"/>
                <a:t>? HELP</a:t>
              </a:r>
              <a:endParaRPr lang="en-US" sz="2400" dirty="0"/>
            </a:p>
          </p:txBody>
        </p:sp>
      </p:grpSp>
    </p:spTree>
    <p:extLst>
      <p:ext uri="{BB962C8B-B14F-4D97-AF65-F5344CB8AC3E}">
        <p14:creationId xmlns:p14="http://schemas.microsoft.com/office/powerpoint/2010/main" val="150379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Search </a:t>
            </a:r>
            <a:r>
              <a:rPr lang="en-US" dirty="0"/>
              <a:t>O</a:t>
            </a:r>
            <a:r>
              <a:rPr lang="en-US" dirty="0" smtClean="0"/>
              <a:t>ptions</a:t>
            </a:r>
            <a:endParaRPr lang="en-US" dirty="0"/>
          </a:p>
        </p:txBody>
      </p:sp>
      <p:sp>
        <p:nvSpPr>
          <p:cNvPr id="3" name="Content Placeholder 2"/>
          <p:cNvSpPr>
            <a:spLocks noGrp="1"/>
          </p:cNvSpPr>
          <p:nvPr>
            <p:ph idx="1"/>
          </p:nvPr>
        </p:nvSpPr>
        <p:spPr/>
        <p:txBody>
          <a:bodyPr>
            <a:normAutofit/>
          </a:bodyPr>
          <a:lstStyle/>
          <a:p>
            <a:r>
              <a:rPr lang="en-US" dirty="0" smtClean="0"/>
              <a:t>Gene specific search:</a:t>
            </a:r>
          </a:p>
          <a:p>
            <a:pPr lvl="1"/>
            <a:r>
              <a:rPr lang="en-US" dirty="0" smtClean="0"/>
              <a:t>Gene</a:t>
            </a:r>
          </a:p>
          <a:p>
            <a:pPr marL="457200" lvl="1" indent="0">
              <a:buNone/>
            </a:pPr>
            <a:endParaRPr lang="en-US" dirty="0" smtClean="0"/>
          </a:p>
          <a:p>
            <a:r>
              <a:rPr lang="en-US" dirty="0" smtClean="0"/>
              <a:t>Dataset search:</a:t>
            </a:r>
          </a:p>
          <a:p>
            <a:pPr lvl="1"/>
            <a:r>
              <a:rPr lang="en-US" dirty="0"/>
              <a:t>S</a:t>
            </a:r>
            <a:r>
              <a:rPr lang="en-US" dirty="0" smtClean="0"/>
              <a:t>pecific conditions/diseases</a:t>
            </a:r>
          </a:p>
        </p:txBody>
      </p:sp>
    </p:spTree>
    <p:extLst>
      <p:ext uri="{BB962C8B-B14F-4D97-AF65-F5344CB8AC3E}">
        <p14:creationId xmlns:p14="http://schemas.microsoft.com/office/powerpoint/2010/main" val="1959167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9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27" b="35476"/>
          <a:stretch/>
        </p:blipFill>
        <p:spPr bwMode="auto">
          <a:xfrm>
            <a:off x="190500" y="1529971"/>
            <a:ext cx="8763000" cy="381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90500" y="20193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14600" y="2041301"/>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51203" y="855702"/>
            <a:ext cx="3241593" cy="523220"/>
          </a:xfrm>
          <a:prstGeom prst="rect">
            <a:avLst/>
          </a:prstGeom>
          <a:noFill/>
        </p:spPr>
        <p:txBody>
          <a:bodyPr wrap="none" rtlCol="0">
            <a:spAutoFit/>
          </a:bodyPr>
          <a:lstStyle/>
          <a:p>
            <a:r>
              <a:rPr lang="en-US" sz="2800" dirty="0" smtClean="0"/>
              <a:t>Gene summary view </a:t>
            </a:r>
            <a:endParaRPr lang="en-US" sz="2800" dirty="0"/>
          </a:p>
        </p:txBody>
      </p:sp>
      <p:sp>
        <p:nvSpPr>
          <p:cNvPr id="3" name="TextBox 2"/>
          <p:cNvSpPr txBox="1"/>
          <p:nvPr/>
        </p:nvSpPr>
        <p:spPr>
          <a:xfrm>
            <a:off x="609600" y="2760107"/>
            <a:ext cx="2231958" cy="369332"/>
          </a:xfrm>
          <a:prstGeom prst="rect">
            <a:avLst/>
          </a:prstGeom>
          <a:solidFill>
            <a:schemeClr val="accent3">
              <a:lumMod val="60000"/>
              <a:lumOff val="40000"/>
            </a:schemeClr>
          </a:solidFill>
          <a:ln>
            <a:solidFill>
              <a:srgbClr val="FF0000"/>
            </a:solidFill>
          </a:ln>
        </p:spPr>
        <p:txBody>
          <a:bodyPr wrap="none" rtlCol="0">
            <a:spAutoFit/>
          </a:bodyPr>
          <a:lstStyle/>
          <a:p>
            <a:r>
              <a:rPr lang="en-US" dirty="0" smtClean="0"/>
              <a:t>Dataset/Disease type </a:t>
            </a:r>
            <a:endParaRPr lang="en-US" dirty="0"/>
          </a:p>
        </p:txBody>
      </p:sp>
      <p:sp>
        <p:nvSpPr>
          <p:cNvPr id="9" name="TextBox 8"/>
          <p:cNvSpPr txBox="1"/>
          <p:nvPr/>
        </p:nvSpPr>
        <p:spPr>
          <a:xfrm>
            <a:off x="2662953" y="2390775"/>
            <a:ext cx="1528047" cy="369332"/>
          </a:xfrm>
          <a:prstGeom prst="rect">
            <a:avLst/>
          </a:prstGeom>
          <a:solidFill>
            <a:schemeClr val="accent3">
              <a:lumMod val="60000"/>
              <a:lumOff val="40000"/>
            </a:schemeClr>
          </a:solidFill>
          <a:ln>
            <a:solidFill>
              <a:srgbClr val="FF0000"/>
            </a:solidFill>
          </a:ln>
        </p:spPr>
        <p:txBody>
          <a:bodyPr wrap="none" rtlCol="0">
            <a:spAutoFit/>
          </a:bodyPr>
          <a:lstStyle/>
          <a:p>
            <a:r>
              <a:rPr lang="en-US" dirty="0"/>
              <a:t>D</a:t>
            </a:r>
            <a:r>
              <a:rPr lang="en-US" dirty="0" smtClean="0"/>
              <a:t>emographics</a:t>
            </a:r>
            <a:endParaRPr lang="en-US" dirty="0"/>
          </a:p>
        </p:txBody>
      </p:sp>
      <p:sp>
        <p:nvSpPr>
          <p:cNvPr id="6" name="TextBox 5"/>
          <p:cNvSpPr txBox="1"/>
          <p:nvPr/>
        </p:nvSpPr>
        <p:spPr>
          <a:xfrm>
            <a:off x="76039" y="515719"/>
            <a:ext cx="2765519" cy="646331"/>
          </a:xfrm>
          <a:prstGeom prst="rect">
            <a:avLst/>
          </a:prstGeom>
          <a:solidFill>
            <a:schemeClr val="accent3">
              <a:lumMod val="40000"/>
              <a:lumOff val="60000"/>
            </a:schemeClr>
          </a:solidFill>
          <a:ln w="38100">
            <a:solidFill>
              <a:srgbClr val="FF0000"/>
            </a:solidFill>
          </a:ln>
        </p:spPr>
        <p:txBody>
          <a:bodyPr wrap="square" rtlCol="0">
            <a:spAutoFit/>
          </a:bodyPr>
          <a:lstStyle/>
          <a:p>
            <a:r>
              <a:rPr lang="en-US" dirty="0" smtClean="0"/>
              <a:t>NPHS2: encodes podocin, </a:t>
            </a:r>
          </a:p>
          <a:p>
            <a:r>
              <a:rPr lang="en-US" dirty="0" smtClean="0"/>
              <a:t>a podocyte specific protein</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3" y="1537817"/>
            <a:ext cx="6743699" cy="31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6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Microarrays: the beginning of high throughput gene expression</a:t>
            </a:r>
            <a:endParaRPr lang="en-US" dirty="0"/>
          </a:p>
        </p:txBody>
      </p:sp>
      <p:pic>
        <p:nvPicPr>
          <p:cNvPr id="1026" name="Picture 2" descr="C:\Users\rossi\Downloads\nrd961-f1.gif"/>
          <p:cNvPicPr>
            <a:picLocks noGrp="1" noChangeAspect="1" noChangeArrowheads="1"/>
          </p:cNvPicPr>
          <p:nvPr>
            <p:ph idx="1"/>
          </p:nvPr>
        </p:nvPicPr>
        <p:blipFill>
          <a:blip r:embed="rId2" cstate="print"/>
          <a:srcRect/>
          <a:stretch>
            <a:fillRect/>
          </a:stretch>
        </p:blipFill>
        <p:spPr bwMode="auto">
          <a:xfrm>
            <a:off x="304800" y="1828800"/>
            <a:ext cx="4338041" cy="3058319"/>
          </a:xfrm>
          <a:prstGeom prst="rect">
            <a:avLst/>
          </a:prstGeom>
          <a:noFill/>
        </p:spPr>
      </p:pic>
      <p:sp>
        <p:nvSpPr>
          <p:cNvPr id="5" name="TextBox 4"/>
          <p:cNvSpPr txBox="1"/>
          <p:nvPr/>
        </p:nvSpPr>
        <p:spPr>
          <a:xfrm>
            <a:off x="381000" y="5029200"/>
            <a:ext cx="4267200" cy="584775"/>
          </a:xfrm>
          <a:prstGeom prst="rect">
            <a:avLst/>
          </a:prstGeom>
          <a:noFill/>
        </p:spPr>
        <p:txBody>
          <a:bodyPr wrap="square" rtlCol="0">
            <a:spAutoFit/>
          </a:bodyPr>
          <a:lstStyle/>
          <a:p>
            <a:r>
              <a:rPr lang="en-US" sz="1600" dirty="0" smtClean="0"/>
              <a:t>http://www.nature.com/nrd/journal/v1/n12/images/nrd961-f1.gif</a:t>
            </a:r>
            <a:endParaRPr lang="en-US" sz="1600" dirty="0"/>
          </a:p>
        </p:txBody>
      </p:sp>
      <p:sp>
        <p:nvSpPr>
          <p:cNvPr id="6" name="Content Placeholder 2"/>
          <p:cNvSpPr txBox="1">
            <a:spLocks/>
          </p:cNvSpPr>
          <p:nvPr/>
        </p:nvSpPr>
        <p:spPr>
          <a:xfrm>
            <a:off x="4648200" y="1722441"/>
            <a:ext cx="4419600" cy="4525959"/>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algn="just"/>
            <a:r>
              <a:rPr lang="en-US" sz="2400" dirty="0" smtClean="0"/>
              <a:t>Compartmentalized chips with sequences bound to the surface</a:t>
            </a:r>
          </a:p>
          <a:p>
            <a:pPr algn="just"/>
            <a:r>
              <a:rPr lang="en-US" sz="2400" dirty="0" smtClean="0"/>
              <a:t>Sample is applied to surface</a:t>
            </a:r>
          </a:p>
          <a:p>
            <a:pPr algn="just"/>
            <a:r>
              <a:rPr lang="en-US" sz="2400" dirty="0" smtClean="0"/>
              <a:t>Hybridizes to complementary sequence </a:t>
            </a:r>
          </a:p>
          <a:p>
            <a:pPr algn="just"/>
            <a:r>
              <a:rPr lang="en-US" sz="2400" dirty="0" smtClean="0"/>
              <a:t>Hybridizations are quantified</a:t>
            </a:r>
          </a:p>
          <a:p>
            <a:pPr lvl="1" algn="just"/>
            <a:r>
              <a:rPr lang="en-US" sz="2000" dirty="0" smtClean="0"/>
              <a:t>No binding, “no” signal</a:t>
            </a:r>
          </a:p>
          <a:p>
            <a:pPr lvl="1" algn="just"/>
            <a:r>
              <a:rPr lang="en-US" sz="2000" dirty="0" smtClean="0"/>
              <a:t>Can only find what is specifically searched for</a:t>
            </a:r>
          </a:p>
          <a:p>
            <a:pPr lvl="1" algn="just"/>
            <a:r>
              <a:rPr lang="en-US" sz="2000" dirty="0" smtClean="0"/>
              <a:t>Usually represented as n x m matrix</a:t>
            </a:r>
            <a:endParaRPr lang="en-US" sz="2000" dirty="0"/>
          </a:p>
        </p:txBody>
      </p:sp>
    </p:spTree>
    <p:extLst>
      <p:ext uri="{BB962C8B-B14F-4D97-AF65-F5344CB8AC3E}">
        <p14:creationId xmlns:p14="http://schemas.microsoft.com/office/powerpoint/2010/main" val="3706853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19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endParaRPr lang="en-US" dirty="0"/>
          </a:p>
        </p:txBody>
      </p:sp>
      <p:sp>
        <p:nvSpPr>
          <p:cNvPr id="4" name="TextBox 3"/>
          <p:cNvSpPr txBox="1"/>
          <p:nvPr/>
        </p:nvSpPr>
        <p:spPr>
          <a:xfrm>
            <a:off x="2951203" y="855702"/>
            <a:ext cx="3241593" cy="523220"/>
          </a:xfrm>
          <a:prstGeom prst="rect">
            <a:avLst/>
          </a:prstGeom>
          <a:noFill/>
        </p:spPr>
        <p:txBody>
          <a:bodyPr wrap="none" rtlCol="0">
            <a:spAutoFit/>
          </a:bodyPr>
          <a:lstStyle/>
          <a:p>
            <a:r>
              <a:rPr lang="en-US" sz="2800" dirty="0" smtClean="0"/>
              <a:t>Gene summary view </a:t>
            </a:r>
            <a:endParaRPr lang="en-US" sz="2800"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10" b="42000"/>
          <a:stretch/>
        </p:blipFill>
        <p:spPr bwMode="auto">
          <a:xfrm>
            <a:off x="-19482" y="1752600"/>
            <a:ext cx="9130145" cy="351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986463" y="3886200"/>
            <a:ext cx="3309937" cy="2218730"/>
            <a:chOff x="5986463" y="3886200"/>
            <a:chExt cx="3309937" cy="2218730"/>
          </a:xfrm>
        </p:grpSpPr>
        <p:cxnSp>
          <p:nvCxnSpPr>
            <p:cNvPr id="5" name="Straight Arrow Connector 4"/>
            <p:cNvCxnSpPr/>
            <p:nvPr/>
          </p:nvCxnSpPr>
          <p:spPr>
            <a:xfrm flipH="1">
              <a:off x="8196263" y="3886200"/>
              <a:ext cx="390525" cy="2536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86463" y="5181600"/>
              <a:ext cx="3309937" cy="923330"/>
            </a:xfrm>
            <a:prstGeom prst="rect">
              <a:avLst/>
            </a:prstGeom>
            <a:noFill/>
          </p:spPr>
          <p:txBody>
            <a:bodyPr wrap="square" rtlCol="0">
              <a:spAutoFit/>
            </a:bodyPr>
            <a:lstStyle/>
            <a:p>
              <a:r>
                <a:rPr lang="en-US" dirty="0" smtClean="0"/>
                <a:t>22 out of 33 analysis meet your threshold for NPHS2 in 2 out of 2 datasets</a:t>
              </a:r>
              <a:endParaRPr lang="en-US" dirty="0"/>
            </a:p>
          </p:txBody>
        </p:sp>
      </p:grpSp>
      <p:sp>
        <p:nvSpPr>
          <p:cNvPr id="8" name="Oval 7"/>
          <p:cNvSpPr/>
          <p:nvPr/>
        </p:nvSpPr>
        <p:spPr>
          <a:xfrm>
            <a:off x="2514600" y="2246897"/>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t>
            </a:r>
            <a:r>
              <a:rPr lang="en-US" dirty="0"/>
              <a:t>B</a:t>
            </a:r>
            <a:r>
              <a:rPr lang="en-US" dirty="0" smtClean="0"/>
              <a:t>asic </a:t>
            </a:r>
            <a:r>
              <a:rPr lang="en-US" dirty="0"/>
              <a:t>A</a:t>
            </a:r>
            <a:r>
              <a:rPr lang="en-US" dirty="0" smtClean="0"/>
              <a:t>nalysis </a:t>
            </a:r>
            <a:r>
              <a:rPr lang="en-US" dirty="0"/>
              <a:t>M</a:t>
            </a:r>
            <a:r>
              <a:rPr lang="en-US" dirty="0" smtClean="0"/>
              <a:t>odes</a:t>
            </a:r>
            <a:endParaRPr lang="en-US" dirty="0"/>
          </a:p>
        </p:txBody>
      </p:sp>
      <p:sp>
        <p:nvSpPr>
          <p:cNvPr id="3" name="Content Placeholder 2"/>
          <p:cNvSpPr>
            <a:spLocks noGrp="1"/>
          </p:cNvSpPr>
          <p:nvPr>
            <p:ph idx="1"/>
          </p:nvPr>
        </p:nvSpPr>
        <p:spPr/>
        <p:txBody>
          <a:bodyPr>
            <a:normAutofit/>
          </a:bodyPr>
          <a:lstStyle/>
          <a:p>
            <a:r>
              <a:rPr lang="en-US" dirty="0" smtClean="0"/>
              <a:t>Differential expression</a:t>
            </a:r>
          </a:p>
          <a:p>
            <a:r>
              <a:rPr lang="en-US" dirty="0" smtClean="0"/>
              <a:t>Co-expression analysis</a:t>
            </a:r>
          </a:p>
          <a:p>
            <a:r>
              <a:rPr lang="en-US" dirty="0" smtClean="0"/>
              <a:t>Outlier analysis</a:t>
            </a:r>
          </a:p>
          <a:p>
            <a:pPr lvl="1"/>
            <a:r>
              <a:rPr lang="en-US" dirty="0" smtClean="0"/>
              <a:t>Heterogeneity within predefined groups</a:t>
            </a:r>
          </a:p>
          <a:p>
            <a:r>
              <a:rPr lang="en-US" dirty="0" smtClean="0"/>
              <a:t>Concepts analysis</a:t>
            </a:r>
          </a:p>
          <a:p>
            <a:pPr lvl="1"/>
            <a:r>
              <a:rPr lang="en-US" dirty="0" smtClean="0"/>
              <a:t>Gene set (Nephromine &amp; third-party sources)</a:t>
            </a:r>
          </a:p>
          <a:p>
            <a:pPr lvl="2"/>
            <a:endParaRPr lang="en-US" dirty="0"/>
          </a:p>
        </p:txBody>
      </p:sp>
    </p:spTree>
    <p:extLst>
      <p:ext uri="{BB962C8B-B14F-4D97-AF65-F5344CB8AC3E}">
        <p14:creationId xmlns:p14="http://schemas.microsoft.com/office/powerpoint/2010/main" val="745461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95" b="19213"/>
          <a:stretch/>
        </p:blipFill>
        <p:spPr bwMode="auto">
          <a:xfrm>
            <a:off x="161925" y="1691040"/>
            <a:ext cx="8839200" cy="493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19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endParaRPr lang="en-US" dirty="0"/>
          </a:p>
        </p:txBody>
      </p:sp>
      <p:sp>
        <p:nvSpPr>
          <p:cNvPr id="4" name="TextBox 3"/>
          <p:cNvSpPr txBox="1"/>
          <p:nvPr/>
        </p:nvSpPr>
        <p:spPr>
          <a:xfrm>
            <a:off x="2971800" y="855702"/>
            <a:ext cx="3531480" cy="954107"/>
          </a:xfrm>
          <a:prstGeom prst="rect">
            <a:avLst/>
          </a:prstGeom>
          <a:noFill/>
        </p:spPr>
        <p:txBody>
          <a:bodyPr wrap="none" rtlCol="0">
            <a:spAutoFit/>
          </a:bodyPr>
          <a:lstStyle/>
          <a:p>
            <a:pPr algn="ctr"/>
            <a:r>
              <a:rPr lang="en-US" sz="2800" dirty="0" smtClean="0"/>
              <a:t>Differential expression </a:t>
            </a:r>
          </a:p>
          <a:p>
            <a:pPr algn="ctr"/>
            <a:r>
              <a:rPr lang="en-US" sz="2800" dirty="0" smtClean="0"/>
              <a:t>(Box graph) </a:t>
            </a:r>
            <a:endParaRPr lang="en-US" sz="2800" dirty="0"/>
          </a:p>
        </p:txBody>
      </p:sp>
      <p:cxnSp>
        <p:nvCxnSpPr>
          <p:cNvPr id="5" name="Straight Arrow Connector 4"/>
          <p:cNvCxnSpPr/>
          <p:nvPr/>
        </p:nvCxnSpPr>
        <p:spPr>
          <a:xfrm>
            <a:off x="190500" y="3977040"/>
            <a:ext cx="266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828800" y="3062640"/>
            <a:ext cx="1905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
          <p:cNvGrpSpPr/>
          <p:nvPr/>
        </p:nvGrpSpPr>
        <p:grpSpPr>
          <a:xfrm>
            <a:off x="3785040" y="5805840"/>
            <a:ext cx="4405042" cy="823560"/>
            <a:chOff x="3785040" y="5638800"/>
            <a:chExt cx="4405042" cy="823560"/>
          </a:xfrm>
        </p:grpSpPr>
        <p:sp>
          <p:nvSpPr>
            <p:cNvPr id="10" name="Oval 9"/>
            <p:cNvSpPr/>
            <p:nvPr/>
          </p:nvSpPr>
          <p:spPr>
            <a:xfrm>
              <a:off x="3785040" y="5715000"/>
              <a:ext cx="3377760" cy="747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10400" y="5638800"/>
              <a:ext cx="1179682" cy="369332"/>
            </a:xfrm>
            <a:prstGeom prst="rect">
              <a:avLst/>
            </a:prstGeom>
            <a:noFill/>
          </p:spPr>
          <p:txBody>
            <a:bodyPr wrap="none" rtlCol="0">
              <a:spAutoFit/>
            </a:bodyPr>
            <a:lstStyle/>
            <a:p>
              <a:r>
                <a:rPr lang="en-US" dirty="0" smtClean="0"/>
                <a:t>Reference </a:t>
              </a:r>
              <a:endParaRPr lang="en-US" dirty="0"/>
            </a:p>
          </p:txBody>
        </p:sp>
      </p:grpSp>
      <p:cxnSp>
        <p:nvCxnSpPr>
          <p:cNvPr id="12" name="Straight Arrow Connector 11"/>
          <p:cNvCxnSpPr/>
          <p:nvPr/>
        </p:nvCxnSpPr>
        <p:spPr>
          <a:xfrm>
            <a:off x="3733800" y="5729640"/>
            <a:ext cx="266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33800" y="5882040"/>
            <a:ext cx="266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486400" y="3200400"/>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961" t="6643" r="5446" b="6227"/>
          <a:stretch/>
        </p:blipFill>
        <p:spPr>
          <a:xfrm>
            <a:off x="1492033" y="2133600"/>
            <a:ext cx="4019107" cy="3997842"/>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160" t="27999" r="25840" b="52886"/>
          <a:stretch/>
        </p:blipFill>
        <p:spPr bwMode="auto">
          <a:xfrm>
            <a:off x="1524000" y="47847"/>
            <a:ext cx="5927253" cy="177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6200" y="2568419"/>
            <a:ext cx="2650534" cy="523220"/>
          </a:xfrm>
          <a:prstGeom prst="rect">
            <a:avLst/>
          </a:prstGeom>
          <a:noFill/>
        </p:spPr>
        <p:txBody>
          <a:bodyPr wrap="none" rtlCol="0">
            <a:spAutoFit/>
          </a:bodyPr>
          <a:lstStyle/>
          <a:p>
            <a:r>
              <a:rPr lang="en-US" sz="2800" dirty="0" smtClean="0"/>
              <a:t>Tubulointerstitial</a:t>
            </a:r>
            <a:endParaRPr lang="en-US" sz="2800" dirty="0"/>
          </a:p>
        </p:txBody>
      </p:sp>
      <p:grpSp>
        <p:nvGrpSpPr>
          <p:cNvPr id="3" name="Group 24"/>
          <p:cNvGrpSpPr/>
          <p:nvPr/>
        </p:nvGrpSpPr>
        <p:grpSpPr>
          <a:xfrm>
            <a:off x="1722405" y="2425992"/>
            <a:ext cx="6983422" cy="3705450"/>
            <a:chOff x="1722405" y="2425992"/>
            <a:chExt cx="6983422" cy="3705450"/>
          </a:xfrm>
        </p:grpSpPr>
        <p:grpSp>
          <p:nvGrpSpPr>
            <p:cNvPr id="4" name="Group 23"/>
            <p:cNvGrpSpPr/>
            <p:nvPr/>
          </p:nvGrpSpPr>
          <p:grpSpPr>
            <a:xfrm>
              <a:off x="1722405" y="2643962"/>
              <a:ext cx="5018966" cy="3487480"/>
              <a:chOff x="1722405" y="2643962"/>
              <a:chExt cx="5018966" cy="3487480"/>
            </a:xfrm>
          </p:grpSpPr>
          <p:sp>
            <p:nvSpPr>
              <p:cNvPr id="7" name="Oval 6"/>
              <p:cNvSpPr/>
              <p:nvPr/>
            </p:nvSpPr>
            <p:spPr>
              <a:xfrm>
                <a:off x="3055362" y="2643962"/>
                <a:ext cx="525226" cy="55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22405" y="4108795"/>
                <a:ext cx="525226" cy="55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0030" y="4876799"/>
                <a:ext cx="655331" cy="632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79805" y="4721740"/>
                <a:ext cx="655331" cy="632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18005" y="2819399"/>
                <a:ext cx="579131" cy="528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61838" y="3646967"/>
                <a:ext cx="389175" cy="451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17208" y="5608222"/>
                <a:ext cx="1624163" cy="523220"/>
              </a:xfrm>
              <a:prstGeom prst="rect">
                <a:avLst/>
              </a:prstGeom>
              <a:noFill/>
            </p:spPr>
            <p:txBody>
              <a:bodyPr wrap="none" rtlCol="0">
                <a:spAutoFit/>
              </a:bodyPr>
              <a:lstStyle/>
              <a:p>
                <a:r>
                  <a:rPr lang="en-US" sz="2800" dirty="0" smtClean="0"/>
                  <a:t>Glomeruli</a:t>
                </a:r>
                <a:endParaRPr lang="en-US" sz="2800" dirty="0"/>
              </a:p>
            </p:txBody>
          </p:sp>
        </p:gr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0777" t="37875" r="10972" b="11917"/>
            <a:stretch/>
          </p:blipFill>
          <p:spPr>
            <a:xfrm>
              <a:off x="5791200" y="2425992"/>
              <a:ext cx="2914627" cy="2865474"/>
            </a:xfrm>
            <a:prstGeom prst="rect">
              <a:avLst/>
            </a:prstGeom>
          </p:spPr>
        </p:pic>
      </p:grpSp>
    </p:spTree>
    <p:extLst>
      <p:ext uri="{BB962C8B-B14F-4D97-AF65-F5344CB8AC3E}">
        <p14:creationId xmlns:p14="http://schemas.microsoft.com/office/powerpoint/2010/main" val="8153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9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endParaRPr lang="en-US" dirty="0"/>
          </a:p>
        </p:txBody>
      </p:sp>
      <p:sp>
        <p:nvSpPr>
          <p:cNvPr id="3" name="TextBox 2"/>
          <p:cNvSpPr txBox="1"/>
          <p:nvPr/>
        </p:nvSpPr>
        <p:spPr>
          <a:xfrm>
            <a:off x="1307840" y="762000"/>
            <a:ext cx="6689396" cy="523220"/>
          </a:xfrm>
          <a:prstGeom prst="rect">
            <a:avLst/>
          </a:prstGeom>
          <a:noFill/>
        </p:spPr>
        <p:txBody>
          <a:bodyPr wrap="none" rtlCol="0">
            <a:spAutoFit/>
          </a:bodyPr>
          <a:lstStyle/>
          <a:p>
            <a:pPr algn="ctr"/>
            <a:r>
              <a:rPr lang="en-US" sz="2800" dirty="0" smtClean="0"/>
              <a:t>Correlation with clinical continuous variation</a:t>
            </a:r>
            <a:endParaRPr lang="en-US" sz="2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67" r="24182" b="21818"/>
          <a:stretch/>
        </p:blipFill>
        <p:spPr bwMode="auto">
          <a:xfrm>
            <a:off x="438150" y="1285220"/>
            <a:ext cx="8153400" cy="548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1351776"/>
            <a:ext cx="2334806" cy="923330"/>
          </a:xfrm>
          <a:prstGeom prst="rect">
            <a:avLst/>
          </a:prstGeom>
          <a:solidFill>
            <a:schemeClr val="accent3">
              <a:lumMod val="40000"/>
              <a:lumOff val="60000"/>
            </a:schemeClr>
          </a:solidFill>
          <a:ln w="28575">
            <a:solidFill>
              <a:srgbClr val="FF0000"/>
            </a:solidFill>
          </a:ln>
        </p:spPr>
        <p:txBody>
          <a:bodyPr wrap="none" rtlCol="0">
            <a:spAutoFit/>
          </a:bodyPr>
          <a:lstStyle/>
          <a:p>
            <a:r>
              <a:rPr lang="en-US" dirty="0" smtClean="0"/>
              <a:t>Gene: VCAN</a:t>
            </a:r>
          </a:p>
          <a:p>
            <a:r>
              <a:rPr lang="en-US" dirty="0" smtClean="0"/>
              <a:t>Analysis type: GFR </a:t>
            </a:r>
          </a:p>
          <a:p>
            <a:r>
              <a:rPr lang="en-US" dirty="0" smtClean="0"/>
              <a:t>Dataset Type: Diabetes</a:t>
            </a:r>
            <a:endParaRPr lang="en-US" dirty="0"/>
          </a:p>
        </p:txBody>
      </p:sp>
      <p:cxnSp>
        <p:nvCxnSpPr>
          <p:cNvPr id="9" name="Straight Arrow Connector 8"/>
          <p:cNvCxnSpPr/>
          <p:nvPr/>
        </p:nvCxnSpPr>
        <p:spPr>
          <a:xfrm>
            <a:off x="10058400" y="116205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15"/>
          <p:cNvGrpSpPr/>
          <p:nvPr/>
        </p:nvGrpSpPr>
        <p:grpSpPr>
          <a:xfrm>
            <a:off x="2428875" y="4953000"/>
            <a:ext cx="3324225" cy="1569660"/>
            <a:chOff x="2428875" y="4953000"/>
            <a:chExt cx="3324225" cy="1569660"/>
          </a:xfrm>
        </p:grpSpPr>
        <p:sp>
          <p:nvSpPr>
            <p:cNvPr id="7" name="Rectangle 6"/>
            <p:cNvSpPr/>
            <p:nvPr/>
          </p:nvSpPr>
          <p:spPr>
            <a:xfrm>
              <a:off x="2428875" y="4953000"/>
              <a:ext cx="2743200" cy="1569660"/>
            </a:xfrm>
            <a:prstGeom prst="rect">
              <a:avLst/>
            </a:prstGeom>
            <a:solidFill>
              <a:schemeClr val="accent3">
                <a:lumMod val="40000"/>
                <a:lumOff val="60000"/>
              </a:schemeClr>
            </a:solidFill>
            <a:ln w="28575">
              <a:solidFill>
                <a:srgbClr val="FF0000"/>
              </a:solidFill>
            </a:ln>
          </p:spPr>
          <p:txBody>
            <a:bodyPr wrap="square">
              <a:spAutoFit/>
            </a:bodyPr>
            <a:lstStyle/>
            <a:p>
              <a:r>
                <a:rPr lang="en-US" sz="1600" dirty="0" smtClean="0"/>
                <a:t>Legend</a:t>
              </a:r>
              <a:endParaRPr lang="en-US" sz="1600" dirty="0"/>
            </a:p>
            <a:p>
              <a:r>
                <a:rPr lang="en-US" sz="1600" dirty="0"/>
                <a:t>1. </a:t>
              </a:r>
              <a:r>
                <a:rPr lang="en-US" sz="1600" dirty="0" smtClean="0"/>
                <a:t>&lt; 15 </a:t>
              </a:r>
              <a:r>
                <a:rPr lang="en-US" sz="1600" dirty="0"/>
                <a:t>ml/min/1.73m2 (3) </a:t>
              </a:r>
            </a:p>
            <a:p>
              <a:r>
                <a:rPr lang="en-US" sz="1600" dirty="0"/>
                <a:t>2. 15 - 29 ml/min/1.73m2 (4) </a:t>
              </a:r>
            </a:p>
            <a:p>
              <a:r>
                <a:rPr lang="en-US" sz="1600" dirty="0"/>
                <a:t>3. 30 - 59 ml/min/1.73m2 (7) </a:t>
              </a:r>
              <a:endParaRPr lang="en-US" sz="1600" dirty="0" smtClean="0"/>
            </a:p>
            <a:p>
              <a:r>
                <a:rPr lang="en-US" sz="1600" dirty="0" smtClean="0"/>
                <a:t>4</a:t>
              </a:r>
              <a:r>
                <a:rPr lang="en-US" sz="1600" dirty="0"/>
                <a:t>. 60 - 89 ml/min/1.73m2 (5) </a:t>
              </a:r>
            </a:p>
            <a:p>
              <a:r>
                <a:rPr lang="en-US" sz="1600" dirty="0"/>
                <a:t>5. </a:t>
              </a:r>
              <a:r>
                <a:rPr lang="en-US" sz="1600" dirty="0" smtClean="0"/>
                <a:t>&gt; 90 </a:t>
              </a:r>
              <a:r>
                <a:rPr lang="en-US" sz="1600" dirty="0"/>
                <a:t>ml/min/1.73m2 (3) </a:t>
              </a:r>
            </a:p>
          </p:txBody>
        </p:sp>
        <p:cxnSp>
          <p:nvCxnSpPr>
            <p:cNvPr id="11" name="Straight Arrow Connector 10"/>
            <p:cNvCxnSpPr/>
            <p:nvPr/>
          </p:nvCxnSpPr>
          <p:spPr>
            <a:xfrm flipH="1">
              <a:off x="5257800" y="5737830"/>
              <a:ext cx="4953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4"/>
          <p:cNvGrpSpPr/>
          <p:nvPr/>
        </p:nvGrpSpPr>
        <p:grpSpPr>
          <a:xfrm>
            <a:off x="7022610" y="2743200"/>
            <a:ext cx="1559209" cy="1056620"/>
            <a:chOff x="7022610" y="2743200"/>
            <a:chExt cx="1559209" cy="1056620"/>
          </a:xfrm>
        </p:grpSpPr>
        <p:sp>
          <p:nvSpPr>
            <p:cNvPr id="13" name="Oval 12"/>
            <p:cNvSpPr/>
            <p:nvPr/>
          </p:nvSpPr>
          <p:spPr>
            <a:xfrm>
              <a:off x="7239000" y="2743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22610" y="3276600"/>
              <a:ext cx="1559209" cy="523220"/>
            </a:xfrm>
            <a:prstGeom prst="rect">
              <a:avLst/>
            </a:prstGeom>
            <a:solidFill>
              <a:schemeClr val="accent3">
                <a:lumMod val="40000"/>
                <a:lumOff val="60000"/>
              </a:schemeClr>
            </a:solidFill>
            <a:ln w="28575">
              <a:solidFill>
                <a:srgbClr val="FF0000"/>
              </a:solidFill>
            </a:ln>
          </p:spPr>
          <p:txBody>
            <a:bodyPr wrap="none" rtlCol="0">
              <a:spAutoFit/>
            </a:bodyPr>
            <a:lstStyle/>
            <a:p>
              <a:r>
                <a:rPr lang="en-US" sz="1400" dirty="0" smtClean="0"/>
                <a:t>P=7.71E-7</a:t>
              </a:r>
            </a:p>
            <a:p>
              <a:r>
                <a:rPr lang="en-US" sz="1400" dirty="0" smtClean="0"/>
                <a:t>Correlation: -0.832</a:t>
              </a:r>
              <a:endParaRPr lang="en-US" sz="1400" dirty="0"/>
            </a:p>
          </p:txBody>
        </p:sp>
      </p:grpSp>
      <p:sp>
        <p:nvSpPr>
          <p:cNvPr id="4" name="TextBox 3"/>
          <p:cNvSpPr txBox="1"/>
          <p:nvPr/>
        </p:nvSpPr>
        <p:spPr>
          <a:xfrm>
            <a:off x="588219" y="1628775"/>
            <a:ext cx="719621" cy="369332"/>
          </a:xfrm>
          <a:prstGeom prst="rect">
            <a:avLst/>
          </a:prstGeom>
          <a:noFill/>
        </p:spPr>
        <p:txBody>
          <a:bodyPr wrap="none" rtlCol="0">
            <a:spAutoFit/>
          </a:bodyPr>
          <a:lstStyle/>
          <a:p>
            <a:r>
              <a:rPr lang="en-US" dirty="0" smtClean="0"/>
              <a:t>VCAN</a:t>
            </a:r>
            <a:endParaRPr lang="en-US" dirty="0"/>
          </a:p>
        </p:txBody>
      </p:sp>
      <p:cxnSp>
        <p:nvCxnSpPr>
          <p:cNvPr id="17" name="Straight Arrow Connector 16"/>
          <p:cNvCxnSpPr/>
          <p:nvPr/>
        </p:nvCxnSpPr>
        <p:spPr>
          <a:xfrm>
            <a:off x="228599" y="1813441"/>
            <a:ext cx="31432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5324" y="4495800"/>
            <a:ext cx="31432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038600" y="2762250"/>
            <a:ext cx="31432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6934" y="2345154"/>
            <a:ext cx="209551" cy="571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p>
          <a:p>
            <a:r>
              <a:rPr lang="en-US" sz="3200" dirty="0" smtClean="0"/>
              <a:t>Outlier analysis</a:t>
            </a:r>
            <a:endParaRPr lang="en-US" sz="3200" dirty="0"/>
          </a:p>
        </p:txBody>
      </p:sp>
      <p:sp>
        <p:nvSpPr>
          <p:cNvPr id="4" name="Rectangle 3"/>
          <p:cNvSpPr/>
          <p:nvPr/>
        </p:nvSpPr>
        <p:spPr>
          <a:xfrm>
            <a:off x="533400" y="1514415"/>
            <a:ext cx="8229600" cy="5016758"/>
          </a:xfrm>
          <a:prstGeom prst="rect">
            <a:avLst/>
          </a:prstGeom>
        </p:spPr>
        <p:txBody>
          <a:bodyPr wrap="square">
            <a:spAutoFit/>
          </a:bodyPr>
          <a:lstStyle/>
          <a:p>
            <a:r>
              <a:rPr lang="en-US" sz="2000" dirty="0"/>
              <a:t>O</a:t>
            </a:r>
            <a:r>
              <a:rPr lang="en-US" sz="2000" dirty="0" smtClean="0"/>
              <a:t>utlier analysis helps to identify </a:t>
            </a:r>
            <a:r>
              <a:rPr lang="en-US" sz="2000" dirty="0"/>
              <a:t>an expression profile where </a:t>
            </a:r>
            <a:r>
              <a:rPr lang="en-US" sz="2000" dirty="0" smtClean="0"/>
              <a:t>differential pattern is only seen </a:t>
            </a:r>
            <a:r>
              <a:rPr lang="en-US" sz="2000" dirty="0"/>
              <a:t>in </a:t>
            </a:r>
            <a:r>
              <a:rPr lang="en-US" sz="2000" b="1" u="sng" dirty="0"/>
              <a:t>a fraction of samples</a:t>
            </a:r>
            <a:r>
              <a:rPr lang="en-US" sz="2000" dirty="0"/>
              <a:t> </a:t>
            </a:r>
            <a:r>
              <a:rPr lang="en-US" sz="2000" dirty="0" smtClean="0"/>
              <a:t>of all patients within </a:t>
            </a:r>
            <a:r>
              <a:rPr lang="en-US" sz="2000" dirty="0"/>
              <a:t>a disease </a:t>
            </a:r>
            <a:r>
              <a:rPr lang="en-US" sz="2000" dirty="0" smtClean="0"/>
              <a:t>type.</a:t>
            </a:r>
          </a:p>
          <a:p>
            <a:endParaRPr lang="en-US" sz="2000" dirty="0"/>
          </a:p>
          <a:p>
            <a:r>
              <a:rPr lang="en-US" sz="2000" b="1" u="sng" dirty="0" smtClean="0"/>
              <a:t>Why do we need it</a:t>
            </a:r>
            <a:r>
              <a:rPr lang="en-US" sz="2000" dirty="0" smtClean="0"/>
              <a:t>: 25% </a:t>
            </a:r>
            <a:r>
              <a:rPr lang="en-US" sz="2000" dirty="0"/>
              <a:t>of </a:t>
            </a:r>
            <a:r>
              <a:rPr lang="en-US" sz="2000" dirty="0" smtClean="0"/>
              <a:t>patients show </a:t>
            </a:r>
            <a:r>
              <a:rPr lang="en-US" sz="2000" dirty="0"/>
              <a:t>over-expression of </a:t>
            </a:r>
            <a:r>
              <a:rPr lang="en-US" sz="2000" dirty="0" smtClean="0"/>
              <a:t>a gene. </a:t>
            </a:r>
            <a:r>
              <a:rPr lang="en-US" sz="2000" dirty="0"/>
              <a:t>This gene </a:t>
            </a:r>
            <a:r>
              <a:rPr lang="en-US" sz="2000" dirty="0" smtClean="0"/>
              <a:t>may </a:t>
            </a:r>
            <a:r>
              <a:rPr lang="en-US" sz="2000" dirty="0"/>
              <a:t>not generate a significant p-value in a t-test comparing </a:t>
            </a:r>
            <a:r>
              <a:rPr lang="en-US" sz="2000" dirty="0" smtClean="0"/>
              <a:t>DN relative </a:t>
            </a:r>
            <a:r>
              <a:rPr lang="en-US" sz="2000" dirty="0"/>
              <a:t>to normal </a:t>
            </a:r>
            <a:r>
              <a:rPr lang="en-US" sz="2000" dirty="0" smtClean="0"/>
              <a:t>kidney.</a:t>
            </a:r>
          </a:p>
          <a:p>
            <a:endParaRPr lang="en-US" sz="2000" dirty="0"/>
          </a:p>
          <a:p>
            <a:r>
              <a:rPr lang="en-US" sz="2000" b="1" u="sng" dirty="0" smtClean="0"/>
              <a:t>How to do it</a:t>
            </a:r>
            <a:r>
              <a:rPr lang="en-US" sz="2000" dirty="0" smtClean="0"/>
              <a:t>: Transform </a:t>
            </a:r>
            <a:r>
              <a:rPr lang="en-US" sz="2000" dirty="0"/>
              <a:t>all samples within a dataset, so that genes could be ranked by their </a:t>
            </a:r>
            <a:r>
              <a:rPr lang="en-US" sz="2000" dirty="0" smtClean="0"/>
              <a:t>expression from </a:t>
            </a:r>
            <a:r>
              <a:rPr lang="en-US" sz="2000" dirty="0"/>
              <a:t>high </a:t>
            </a:r>
            <a:r>
              <a:rPr lang="en-US" sz="2000" dirty="0" smtClean="0"/>
              <a:t>to low. </a:t>
            </a:r>
            <a:r>
              <a:rPr lang="en-US" sz="2000" dirty="0"/>
              <a:t>The data transformation is performed at </a:t>
            </a:r>
            <a:r>
              <a:rPr lang="en-US" sz="2000" dirty="0" smtClean="0"/>
              <a:t>certain </a:t>
            </a:r>
            <a:r>
              <a:rPr lang="en-US" sz="2000" dirty="0"/>
              <a:t>percentile </a:t>
            </a:r>
            <a:r>
              <a:rPr lang="en-US" sz="2000" dirty="0" smtClean="0"/>
              <a:t>bins (75, 90 &amp; 95%), and </a:t>
            </a:r>
            <a:r>
              <a:rPr lang="en-US" sz="2000" dirty="0"/>
              <a:t>a line is drawn at the percentile of that </a:t>
            </a:r>
            <a:r>
              <a:rPr lang="en-US" sz="2000" dirty="0" smtClean="0"/>
              <a:t>analysis to define outliers. </a:t>
            </a:r>
          </a:p>
          <a:p>
            <a:endParaRPr lang="en-US" sz="2000" dirty="0"/>
          </a:p>
          <a:p>
            <a:r>
              <a:rPr lang="en-US" sz="2000" dirty="0" smtClean="0"/>
              <a:t>For </a:t>
            </a:r>
            <a:r>
              <a:rPr lang="en-US" sz="2000" dirty="0"/>
              <a:t>example, in an outlier analysis at the </a:t>
            </a:r>
            <a:r>
              <a:rPr lang="en-US" sz="2000" dirty="0" smtClean="0"/>
              <a:t>75th </a:t>
            </a:r>
            <a:r>
              <a:rPr lang="en-US" sz="2000" dirty="0"/>
              <a:t>percentile, the system draws a line at the point at which only the top </a:t>
            </a:r>
            <a:r>
              <a:rPr lang="en-US" sz="2000" dirty="0" smtClean="0"/>
              <a:t>25th</a:t>
            </a:r>
            <a:r>
              <a:rPr lang="en-US" sz="2000" dirty="0"/>
              <a:t> percentile samples extend above it. </a:t>
            </a:r>
          </a:p>
        </p:txBody>
      </p:sp>
    </p:spTree>
    <p:extLst>
      <p:ext uri="{BB962C8B-B14F-4D97-AF65-F5344CB8AC3E}">
        <p14:creationId xmlns:p14="http://schemas.microsoft.com/office/powerpoint/2010/main" val="47697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19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 Search</a:t>
            </a:r>
          </a:p>
          <a:p>
            <a:r>
              <a:rPr lang="en-US" sz="3200" dirty="0" smtClean="0"/>
              <a:t>Outlier analysis</a:t>
            </a:r>
            <a:endParaRPr lang="en-US" sz="32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67" r="23941" b="24353"/>
          <a:stretch/>
        </p:blipFill>
        <p:spPr bwMode="auto">
          <a:xfrm>
            <a:off x="418997" y="1371599"/>
            <a:ext cx="8306005" cy="536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590800" y="2695575"/>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228600" y="4267200"/>
            <a:ext cx="381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500" y="1905000"/>
            <a:ext cx="381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38750" y="5198507"/>
            <a:ext cx="1524000" cy="369332"/>
          </a:xfrm>
          <a:prstGeom prst="rect">
            <a:avLst/>
          </a:prstGeom>
          <a:solidFill>
            <a:schemeClr val="accent3">
              <a:lumMod val="40000"/>
              <a:lumOff val="60000"/>
            </a:schemeClr>
          </a:solidFill>
          <a:ln w="28575">
            <a:solidFill>
              <a:srgbClr val="00B0F0"/>
            </a:solidFill>
          </a:ln>
        </p:spPr>
        <p:txBody>
          <a:bodyPr wrap="square" rtlCol="0">
            <a:spAutoFit/>
          </a:bodyPr>
          <a:lstStyle/>
          <a:p>
            <a:r>
              <a:rPr lang="en-US" dirty="0" smtClean="0"/>
              <a:t>Controls </a:t>
            </a:r>
            <a:endParaRPr lang="en-US" dirty="0"/>
          </a:p>
        </p:txBody>
      </p:sp>
      <p:sp>
        <p:nvSpPr>
          <p:cNvPr id="11" name="TextBox 10"/>
          <p:cNvSpPr txBox="1"/>
          <p:nvPr/>
        </p:nvSpPr>
        <p:spPr>
          <a:xfrm>
            <a:off x="6838950" y="5193268"/>
            <a:ext cx="1524000" cy="369332"/>
          </a:xfrm>
          <a:prstGeom prst="rect">
            <a:avLst/>
          </a:prstGeom>
          <a:solidFill>
            <a:schemeClr val="accent3">
              <a:lumMod val="40000"/>
              <a:lumOff val="60000"/>
            </a:schemeClr>
          </a:solidFill>
          <a:ln w="28575">
            <a:solidFill>
              <a:srgbClr val="FF0000"/>
            </a:solidFill>
          </a:ln>
        </p:spPr>
        <p:txBody>
          <a:bodyPr wrap="square" rtlCol="0">
            <a:spAutoFit/>
          </a:bodyPr>
          <a:lstStyle/>
          <a:p>
            <a:r>
              <a:rPr lang="en-US" dirty="0" smtClean="0"/>
              <a:t>Diabetic  </a:t>
            </a:r>
            <a:endParaRPr lang="en-US" dirty="0"/>
          </a:p>
        </p:txBody>
      </p:sp>
    </p:spTree>
    <p:extLst>
      <p:ext uri="{BB962C8B-B14F-4D97-AF65-F5344CB8AC3E}">
        <p14:creationId xmlns:p14="http://schemas.microsoft.com/office/powerpoint/2010/main" val="1498705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85" b="10857"/>
          <a:stretch/>
        </p:blipFill>
        <p:spPr bwMode="auto">
          <a:xfrm>
            <a:off x="0" y="1449976"/>
            <a:ext cx="9144000" cy="540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382000" cy="1143000"/>
          </a:xfrm>
        </p:spPr>
        <p:txBody>
          <a:bodyPr>
            <a:normAutofit fontScale="90000"/>
          </a:bodyPr>
          <a:lstStyle/>
          <a:p>
            <a:r>
              <a:rPr lang="en-US" dirty="0" smtClean="0"/>
              <a:t>Differential expression – Dataset search</a:t>
            </a:r>
            <a:endParaRPr lang="en-US" dirty="0"/>
          </a:p>
        </p:txBody>
      </p:sp>
      <p:sp>
        <p:nvSpPr>
          <p:cNvPr id="5" name="Oval 4"/>
          <p:cNvSpPr/>
          <p:nvPr/>
        </p:nvSpPr>
        <p:spPr>
          <a:xfrm>
            <a:off x="228600" y="3162300"/>
            <a:ext cx="990600" cy="12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8588" y="2423669"/>
            <a:ext cx="1680411" cy="243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99507" y="1905000"/>
            <a:ext cx="609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53400" y="2423669"/>
            <a:ext cx="797013" cy="369332"/>
          </a:xfrm>
          <a:prstGeom prst="rect">
            <a:avLst/>
          </a:prstGeom>
          <a:solidFill>
            <a:schemeClr val="accent3">
              <a:lumMod val="60000"/>
              <a:lumOff val="40000"/>
            </a:schemeClr>
          </a:solidFill>
          <a:ln w="28575">
            <a:solidFill>
              <a:srgbClr val="FF0000"/>
            </a:solidFill>
          </a:ln>
        </p:spPr>
        <p:txBody>
          <a:bodyPr wrap="none" rtlCol="0">
            <a:spAutoFit/>
          </a:bodyPr>
          <a:lstStyle/>
          <a:p>
            <a:r>
              <a:rPr lang="en-US" dirty="0" smtClean="0"/>
              <a:t>Export</a:t>
            </a:r>
            <a:endParaRPr lang="en-US" dirty="0"/>
          </a:p>
        </p:txBody>
      </p:sp>
    </p:spTree>
    <p:extLst>
      <p:ext uri="{BB962C8B-B14F-4D97-AF65-F5344CB8AC3E}">
        <p14:creationId xmlns:p14="http://schemas.microsoft.com/office/powerpoint/2010/main" val="615750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expression – dataset search – compare analysis</a:t>
            </a:r>
            <a:endParaRPr lang="en-US" dirty="0"/>
          </a:p>
        </p:txBody>
      </p:sp>
      <p:sp>
        <p:nvSpPr>
          <p:cNvPr id="10" name="Rectangle 9"/>
          <p:cNvSpPr/>
          <p:nvPr/>
        </p:nvSpPr>
        <p:spPr>
          <a:xfrm>
            <a:off x="533400" y="1514415"/>
            <a:ext cx="8229600" cy="1631216"/>
          </a:xfrm>
          <a:prstGeom prst="rect">
            <a:avLst/>
          </a:prstGeom>
        </p:spPr>
        <p:txBody>
          <a:bodyPr wrap="square">
            <a:spAutoFit/>
          </a:bodyPr>
          <a:lstStyle/>
          <a:p>
            <a:pPr>
              <a:buFont typeface="Arial" pitchFamily="34" charset="0"/>
              <a:buChar char="•"/>
            </a:pPr>
            <a:r>
              <a:rPr lang="en-US" sz="2000" dirty="0" smtClean="0"/>
              <a:t> Compare different analyzes</a:t>
            </a:r>
          </a:p>
          <a:p>
            <a:pPr>
              <a:buFont typeface="Arial" pitchFamily="34" charset="0"/>
              <a:buChar char="•"/>
            </a:pPr>
            <a:r>
              <a:rPr lang="en-US" sz="2000" dirty="0" smtClean="0"/>
              <a:t> Data is standardized on upload (centered to 0 and standardized by variance)</a:t>
            </a:r>
          </a:p>
          <a:p>
            <a:pPr>
              <a:buFont typeface="Arial" pitchFamily="34" charset="0"/>
              <a:buChar char="•"/>
            </a:pPr>
            <a:r>
              <a:rPr lang="en-US" sz="2000" dirty="0" smtClean="0"/>
              <a:t> all features are mapped to common identifier (</a:t>
            </a:r>
            <a:r>
              <a:rPr lang="en-US" sz="2000" dirty="0" err="1" smtClean="0"/>
              <a:t>EntrezGeneID</a:t>
            </a:r>
            <a:r>
              <a:rPr lang="en-US" sz="2000" dirty="0" smtClean="0"/>
              <a:t>)</a:t>
            </a:r>
          </a:p>
          <a:p>
            <a:pPr>
              <a:buFont typeface="Arial" pitchFamily="34" charset="0"/>
              <a:buChar char="•"/>
            </a:pPr>
            <a:endParaRPr lang="en-US" sz="2000" dirty="0" smtClean="0"/>
          </a:p>
          <a:p>
            <a:pPr>
              <a:buFont typeface="Arial" pitchFamily="34" charset="0"/>
              <a:buChar char="•"/>
            </a:pPr>
            <a:endParaRPr lang="en-US" sz="2000" dirty="0" smtClean="0"/>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7" t="10285" r="10833" b="24939"/>
          <a:stretch/>
        </p:blipFill>
        <p:spPr bwMode="auto">
          <a:xfrm>
            <a:off x="152400" y="2667000"/>
            <a:ext cx="8001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45105" y="4784360"/>
            <a:ext cx="152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37610" y="5135380"/>
            <a:ext cx="152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05000" y="3200400"/>
            <a:ext cx="609600" cy="15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45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analysis</a:t>
            </a:r>
            <a:endParaRPr lang="en-US" dirty="0"/>
          </a:p>
        </p:txBody>
      </p:sp>
      <p:sp>
        <p:nvSpPr>
          <p:cNvPr id="3" name="Content Placeholder 2"/>
          <p:cNvSpPr>
            <a:spLocks noGrp="1"/>
          </p:cNvSpPr>
          <p:nvPr>
            <p:ph idx="1"/>
          </p:nvPr>
        </p:nvSpPr>
        <p:spPr/>
        <p:txBody>
          <a:bodyPr/>
          <a:lstStyle/>
          <a:p>
            <a:r>
              <a:rPr lang="en-US" dirty="0" smtClean="0"/>
              <a:t>Find out which genes are significantly more expressed in glomeruli compared to tubulointerstitium</a:t>
            </a:r>
          </a:p>
          <a:p>
            <a:r>
              <a:rPr lang="en-US" dirty="0" smtClean="0"/>
              <a:t>Can you verify that with another dataset?</a:t>
            </a:r>
          </a:p>
          <a:p>
            <a:r>
              <a:rPr lang="en-US" dirty="0" smtClean="0"/>
              <a:t>Or with more than one other dataset?</a:t>
            </a:r>
          </a:p>
          <a:p>
            <a:r>
              <a:rPr lang="en-US" dirty="0" smtClean="0"/>
              <a:t>Does it matter if the datasets are different?</a:t>
            </a:r>
          </a:p>
          <a:p>
            <a:r>
              <a:rPr lang="en-US" dirty="0" smtClean="0"/>
              <a:t>Can you imagine a use of this functionality for an exclusive filter (NOT)</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r>
              <a:rPr lang="en-US" dirty="0" err="1" smtClean="0"/>
              <a:t>seq</a:t>
            </a:r>
            <a:r>
              <a:rPr lang="en-US" dirty="0" smtClean="0"/>
              <a:t>: the future of high throughput gene expression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5509"/>
            <a:ext cx="3930964" cy="470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412021"/>
            <a:ext cx="2609850" cy="42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343400" y="1722441"/>
            <a:ext cx="4572000" cy="4525959"/>
          </a:xfrm>
          <a:prstGeom prst="rect">
            <a:avLst/>
          </a:prstGeom>
        </p:spPr>
        <p:txBody>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algn="just"/>
            <a:r>
              <a:rPr lang="en-US" sz="2400" dirty="0" smtClean="0"/>
              <a:t>Samples </a:t>
            </a:r>
            <a:r>
              <a:rPr lang="en-US" sz="2400" dirty="0"/>
              <a:t>(cDNA </a:t>
            </a:r>
            <a:r>
              <a:rPr lang="en-US" sz="2400" dirty="0" smtClean="0"/>
              <a:t>libraries) are applied to a sequencer</a:t>
            </a:r>
          </a:p>
          <a:p>
            <a:pPr algn="just"/>
            <a:r>
              <a:rPr lang="en-US" sz="2400" dirty="0" smtClean="0"/>
              <a:t>Millions of sequences are generated and mapped onto a genome</a:t>
            </a:r>
          </a:p>
          <a:p>
            <a:pPr algn="just"/>
            <a:r>
              <a:rPr lang="en-US" sz="2400" dirty="0" smtClean="0"/>
              <a:t>Sequence reads are quantified</a:t>
            </a:r>
          </a:p>
          <a:p>
            <a:pPr lvl="1" algn="just"/>
            <a:r>
              <a:rPr lang="en-US" sz="2000" dirty="0" smtClean="0"/>
              <a:t>No sequence = no expression</a:t>
            </a:r>
          </a:p>
          <a:p>
            <a:pPr lvl="1" algn="just"/>
            <a:r>
              <a:rPr lang="en-US" sz="2000" dirty="0" smtClean="0"/>
              <a:t>Can find novel transcripts, splice isoforms, fusion genes, etc.</a:t>
            </a:r>
          </a:p>
          <a:p>
            <a:pPr algn="just"/>
            <a:r>
              <a:rPr lang="en-US" sz="2400" dirty="0" smtClean="0"/>
              <a:t>Quality of mapping depends largely on library prep and decisions made on how RNA is initially processed.</a:t>
            </a:r>
          </a:p>
          <a:p>
            <a:pPr lvl="1" algn="just"/>
            <a:endParaRPr lang="en-US" sz="2000" dirty="0"/>
          </a:p>
        </p:txBody>
      </p:sp>
    </p:spTree>
    <p:extLst>
      <p:ext uri="{BB962C8B-B14F-4D97-AF65-F5344CB8AC3E}">
        <p14:creationId xmlns:p14="http://schemas.microsoft.com/office/powerpoint/2010/main" val="31338031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26" name="Picture 2"/>
          <p:cNvPicPr>
            <a:picLocks noGrp="1" noChangeAspect="1" noChangeArrowheads="1"/>
          </p:cNvPicPr>
          <p:nvPr>
            <p:ph idx="1"/>
          </p:nvPr>
        </p:nvPicPr>
        <p:blipFill>
          <a:blip r:embed="rId2" cstate="print"/>
          <a:srcRect l="45370" b="13871"/>
          <a:stretch>
            <a:fillRect/>
          </a:stretch>
        </p:blipFill>
        <p:spPr bwMode="auto">
          <a:xfrm>
            <a:off x="152400" y="1524000"/>
            <a:ext cx="8839200" cy="50292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6314" y="152400"/>
            <a:ext cx="8229600" cy="8574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endParaRPr lang="en-US" dirty="0"/>
          </a:p>
        </p:txBody>
      </p:sp>
      <p:sp>
        <p:nvSpPr>
          <p:cNvPr id="3" name="Rectangle 2"/>
          <p:cNvSpPr/>
          <p:nvPr/>
        </p:nvSpPr>
        <p:spPr>
          <a:xfrm>
            <a:off x="789214" y="1178153"/>
            <a:ext cx="7886700" cy="5201424"/>
          </a:xfrm>
          <a:prstGeom prst="rect">
            <a:avLst/>
          </a:prstGeom>
        </p:spPr>
        <p:txBody>
          <a:bodyPr wrap="square">
            <a:spAutoFit/>
          </a:bodyPr>
          <a:lstStyle/>
          <a:p>
            <a:pPr>
              <a:defRPr/>
            </a:pPr>
            <a:r>
              <a:rPr lang="en-US" sz="2800" b="1" dirty="0" smtClean="0"/>
              <a:t>Concepts</a:t>
            </a:r>
            <a:r>
              <a:rPr lang="en-US" sz="2800" dirty="0" smtClean="0"/>
              <a:t> </a:t>
            </a:r>
            <a:r>
              <a:rPr lang="en-US" sz="2800" dirty="0"/>
              <a:t>are sets of genes representing some aspect of biology. </a:t>
            </a:r>
            <a:endParaRPr lang="en-US" sz="2800" dirty="0" smtClean="0"/>
          </a:p>
          <a:p>
            <a:pPr>
              <a:defRPr/>
            </a:pPr>
            <a:endParaRPr lang="en-US" sz="2800" dirty="0"/>
          </a:p>
          <a:p>
            <a:pPr>
              <a:defRPr/>
            </a:pPr>
            <a:r>
              <a:rPr lang="en-US" sz="2800" dirty="0" smtClean="0"/>
              <a:t>Concepts </a:t>
            </a:r>
            <a:r>
              <a:rPr lang="en-US" sz="2800" dirty="0"/>
              <a:t>are derived from both </a:t>
            </a:r>
            <a:r>
              <a:rPr lang="en-US" sz="2800" b="1" dirty="0"/>
              <a:t>Nephromine gene expression signatures</a:t>
            </a:r>
            <a:r>
              <a:rPr lang="en-US" sz="2800" dirty="0"/>
              <a:t> as well as </a:t>
            </a:r>
            <a:r>
              <a:rPr lang="en-US" sz="2800" b="1" dirty="0"/>
              <a:t>third-party sources </a:t>
            </a:r>
            <a:r>
              <a:rPr lang="en-US" sz="2800" dirty="0"/>
              <a:t>such as Gene Ontology, KEGG Pathways, Human Protein Reference Database, etc. </a:t>
            </a:r>
            <a:endParaRPr lang="en-US" sz="2800" dirty="0" smtClean="0"/>
          </a:p>
          <a:p>
            <a:pPr>
              <a:defRPr/>
            </a:pPr>
            <a:endParaRPr lang="en-US" sz="2800" dirty="0"/>
          </a:p>
          <a:p>
            <a:pPr>
              <a:defRPr/>
            </a:pPr>
            <a:r>
              <a:rPr lang="en-US" sz="2800" dirty="0" smtClean="0"/>
              <a:t>User can upload a self-defined custom concept (a set of genes) to Nephromine to explore it’s association with Nephromine and third-party concepts.</a:t>
            </a:r>
            <a:endParaRPr lang="en-US" sz="2800" dirty="0"/>
          </a:p>
          <a:p>
            <a:endParaRPr lang="en-US" sz="2400" dirty="0"/>
          </a:p>
        </p:txBody>
      </p:sp>
    </p:spTree>
    <p:extLst>
      <p:ext uri="{BB962C8B-B14F-4D97-AF65-F5344CB8AC3E}">
        <p14:creationId xmlns:p14="http://schemas.microsoft.com/office/powerpoint/2010/main" val="691969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3" t="4762" r="18857" b="20572"/>
          <a:stretch/>
        </p:blipFill>
        <p:spPr bwMode="auto">
          <a:xfrm>
            <a:off x="533400" y="597537"/>
            <a:ext cx="8229600" cy="622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46314" y="-192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endParaRPr lang="en-US" dirty="0"/>
          </a:p>
        </p:txBody>
      </p:sp>
      <p:sp>
        <p:nvSpPr>
          <p:cNvPr id="6" name="Rectangle 5"/>
          <p:cNvSpPr/>
          <p:nvPr/>
        </p:nvSpPr>
        <p:spPr>
          <a:xfrm>
            <a:off x="5934075" y="971550"/>
            <a:ext cx="1143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10200" y="776585"/>
            <a:ext cx="2458302" cy="923330"/>
          </a:xfrm>
          <a:prstGeom prst="rect">
            <a:avLst/>
          </a:prstGeom>
          <a:solidFill>
            <a:schemeClr val="accent3">
              <a:lumMod val="60000"/>
              <a:lumOff val="40000"/>
            </a:schemeClr>
          </a:solidFill>
          <a:ln w="38100">
            <a:solidFill>
              <a:srgbClr val="FF0000"/>
            </a:solidFill>
          </a:ln>
        </p:spPr>
        <p:txBody>
          <a:bodyPr wrap="none" rtlCol="0">
            <a:spAutoFit/>
          </a:bodyPr>
          <a:lstStyle/>
          <a:p>
            <a:r>
              <a:rPr lang="en-US" dirty="0" smtClean="0"/>
              <a:t>Upload Custom Concept</a:t>
            </a:r>
          </a:p>
          <a:p>
            <a:r>
              <a:rPr lang="en-US" dirty="0" smtClean="0"/>
              <a:t>Manage My Concepts</a:t>
            </a:r>
          </a:p>
          <a:p>
            <a:r>
              <a:rPr lang="en-US" dirty="0" smtClean="0"/>
              <a:t>Change password</a:t>
            </a:r>
            <a:endParaRPr lang="en-US" dirty="0"/>
          </a:p>
        </p:txBody>
      </p:sp>
      <p:sp>
        <p:nvSpPr>
          <p:cNvPr id="8" name="TextBox 7"/>
          <p:cNvSpPr txBox="1"/>
          <p:nvPr/>
        </p:nvSpPr>
        <p:spPr>
          <a:xfrm>
            <a:off x="2676525" y="2329934"/>
            <a:ext cx="1709955" cy="369332"/>
          </a:xfrm>
          <a:prstGeom prst="rect">
            <a:avLst/>
          </a:prstGeom>
          <a:solidFill>
            <a:schemeClr val="accent3">
              <a:lumMod val="60000"/>
              <a:lumOff val="40000"/>
            </a:schemeClr>
          </a:solidFill>
          <a:ln>
            <a:solidFill>
              <a:srgbClr val="FF0000"/>
            </a:solidFill>
          </a:ln>
        </p:spPr>
        <p:txBody>
          <a:bodyPr wrap="none" rtlCol="0">
            <a:spAutoFit/>
          </a:bodyPr>
          <a:lstStyle/>
          <a:p>
            <a:r>
              <a:rPr lang="en-US" dirty="0" smtClean="0"/>
              <a:t>Podo-50-symbol</a:t>
            </a:r>
            <a:endParaRPr lang="en-US" dirty="0"/>
          </a:p>
        </p:txBody>
      </p:sp>
      <p:sp>
        <p:nvSpPr>
          <p:cNvPr id="10" name="TextBox 9"/>
          <p:cNvSpPr txBox="1"/>
          <p:nvPr/>
        </p:nvSpPr>
        <p:spPr>
          <a:xfrm>
            <a:off x="4338855" y="2540437"/>
            <a:ext cx="2799934" cy="646331"/>
          </a:xfrm>
          <a:prstGeom prst="rect">
            <a:avLst/>
          </a:prstGeom>
          <a:solidFill>
            <a:schemeClr val="accent3">
              <a:lumMod val="60000"/>
              <a:lumOff val="40000"/>
            </a:schemeClr>
          </a:solidFill>
          <a:ln>
            <a:solidFill>
              <a:srgbClr val="FF0000"/>
            </a:solidFill>
          </a:ln>
        </p:spPr>
        <p:txBody>
          <a:bodyPr wrap="none" rtlCol="0">
            <a:spAutoFit/>
          </a:bodyPr>
          <a:lstStyle/>
          <a:p>
            <a:r>
              <a:rPr lang="en-US" dirty="0" smtClean="0"/>
              <a:t>Download list from C-tools</a:t>
            </a:r>
          </a:p>
          <a:p>
            <a:r>
              <a:rPr lang="en-US" dirty="0"/>
              <a:t>t</a:t>
            </a:r>
            <a:r>
              <a:rPr lang="en-US" dirty="0" smtClean="0"/>
              <a:t>o the desktop, then upload</a:t>
            </a:r>
            <a:endParaRPr lang="en-US" dirty="0"/>
          </a:p>
        </p:txBody>
      </p:sp>
      <p:sp>
        <p:nvSpPr>
          <p:cNvPr id="11" name="TextBox 10"/>
          <p:cNvSpPr txBox="1"/>
          <p:nvPr/>
        </p:nvSpPr>
        <p:spPr>
          <a:xfrm>
            <a:off x="4610439" y="5257800"/>
            <a:ext cx="2060372" cy="369332"/>
          </a:xfrm>
          <a:prstGeom prst="rect">
            <a:avLst/>
          </a:prstGeom>
          <a:solidFill>
            <a:schemeClr val="accent3">
              <a:lumMod val="60000"/>
              <a:lumOff val="40000"/>
            </a:schemeClr>
          </a:solidFill>
          <a:ln>
            <a:solidFill>
              <a:srgbClr val="FF0000"/>
            </a:solidFill>
          </a:ln>
        </p:spPr>
        <p:txBody>
          <a:bodyPr wrap="none" rtlCol="0">
            <a:spAutoFit/>
          </a:bodyPr>
          <a:lstStyle/>
          <a:p>
            <a:r>
              <a:rPr lang="en-US" dirty="0" smtClean="0"/>
              <a:t>The press "validate”</a:t>
            </a:r>
            <a:endParaRPr lang="en-US" dirty="0"/>
          </a:p>
        </p:txBody>
      </p:sp>
      <p:sp>
        <p:nvSpPr>
          <p:cNvPr id="2" name="Oval 1"/>
          <p:cNvSpPr/>
          <p:nvPr/>
        </p:nvSpPr>
        <p:spPr>
          <a:xfrm>
            <a:off x="2209800" y="3494506"/>
            <a:ext cx="1143000" cy="216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8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6314" y="-192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p>
          <a:p>
            <a:r>
              <a:rPr lang="en-US" dirty="0" smtClean="0"/>
              <a:t>Upload</a:t>
            </a:r>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00" t="2933" r="10200" b="47600"/>
          <a:stretch/>
        </p:blipFill>
        <p:spPr bwMode="auto">
          <a:xfrm>
            <a:off x="303711" y="1449379"/>
            <a:ext cx="8514806" cy="394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9"/>
          <p:cNvGrpSpPr/>
          <p:nvPr/>
        </p:nvGrpSpPr>
        <p:grpSpPr>
          <a:xfrm>
            <a:off x="180975" y="5181600"/>
            <a:ext cx="4876800" cy="1131332"/>
            <a:chOff x="180975" y="5181600"/>
            <a:chExt cx="4876800" cy="1131332"/>
          </a:xfrm>
        </p:grpSpPr>
        <p:sp>
          <p:nvSpPr>
            <p:cNvPr id="5" name="TextBox 4"/>
            <p:cNvSpPr txBox="1"/>
            <p:nvPr/>
          </p:nvSpPr>
          <p:spPr>
            <a:xfrm>
              <a:off x="180975" y="5943600"/>
              <a:ext cx="4876800" cy="369332"/>
            </a:xfrm>
            <a:prstGeom prst="rect">
              <a:avLst/>
            </a:prstGeom>
            <a:solidFill>
              <a:schemeClr val="accent3">
                <a:lumMod val="60000"/>
                <a:lumOff val="40000"/>
              </a:schemeClr>
            </a:solidFill>
            <a:ln w="38100">
              <a:solidFill>
                <a:srgbClr val="FF0000"/>
              </a:solidFill>
            </a:ln>
          </p:spPr>
          <p:txBody>
            <a:bodyPr wrap="square" rtlCol="0">
              <a:spAutoFit/>
            </a:bodyPr>
            <a:lstStyle/>
            <a:p>
              <a:r>
                <a:rPr lang="en-US" dirty="0" smtClean="0"/>
                <a:t>Concept (Podo-50-symbol) validated successfully.</a:t>
              </a:r>
            </a:p>
          </p:txBody>
        </p:sp>
        <p:cxnSp>
          <p:nvCxnSpPr>
            <p:cNvPr id="8" name="Straight Arrow Connector 7"/>
            <p:cNvCxnSpPr>
              <a:endCxn id="5" idx="0"/>
            </p:cNvCxnSpPr>
            <p:nvPr/>
          </p:nvCxnSpPr>
          <p:spPr>
            <a:xfrm>
              <a:off x="1628775" y="5181600"/>
              <a:ext cx="9906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3"/>
          <p:cNvGrpSpPr/>
          <p:nvPr/>
        </p:nvGrpSpPr>
        <p:grpSpPr>
          <a:xfrm>
            <a:off x="6781800" y="5029200"/>
            <a:ext cx="2121286" cy="782598"/>
            <a:chOff x="6781800" y="5029200"/>
            <a:chExt cx="2121286" cy="782598"/>
          </a:xfrm>
        </p:grpSpPr>
        <p:sp>
          <p:nvSpPr>
            <p:cNvPr id="11" name="TextBox 10"/>
            <p:cNvSpPr txBox="1"/>
            <p:nvPr/>
          </p:nvSpPr>
          <p:spPr>
            <a:xfrm>
              <a:off x="6781800" y="5442466"/>
              <a:ext cx="2121286" cy="369332"/>
            </a:xfrm>
            <a:prstGeom prst="rect">
              <a:avLst/>
            </a:prstGeom>
            <a:solidFill>
              <a:schemeClr val="accent3">
                <a:lumMod val="60000"/>
                <a:lumOff val="40000"/>
              </a:schemeClr>
            </a:solidFill>
            <a:ln w="28575">
              <a:solidFill>
                <a:srgbClr val="FF0000"/>
              </a:solidFill>
            </a:ln>
          </p:spPr>
          <p:txBody>
            <a:bodyPr wrap="none" rtlCol="0">
              <a:spAutoFit/>
            </a:bodyPr>
            <a:lstStyle/>
            <a:p>
              <a:r>
                <a:rPr lang="en-US" dirty="0" smtClean="0"/>
                <a:t>Then press “Upload”</a:t>
              </a:r>
              <a:endParaRPr lang="en-US" dirty="0"/>
            </a:p>
          </p:txBody>
        </p:sp>
        <p:cxnSp>
          <p:nvCxnSpPr>
            <p:cNvPr id="13" name="Straight Arrow Connector 12"/>
            <p:cNvCxnSpPr>
              <a:stCxn id="11" idx="0"/>
            </p:cNvCxnSpPr>
            <p:nvPr/>
          </p:nvCxnSpPr>
          <p:spPr>
            <a:xfrm flipV="1">
              <a:off x="7842443" y="5029200"/>
              <a:ext cx="158557" cy="413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72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00" t="3201" r="10900" b="72266"/>
          <a:stretch/>
        </p:blipFill>
        <p:spPr bwMode="auto">
          <a:xfrm>
            <a:off x="213360" y="2057400"/>
            <a:ext cx="8625840" cy="199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46314" y="-192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p>
          <a:p>
            <a:r>
              <a:rPr lang="en-US" dirty="0" smtClean="0"/>
              <a:t>Upload</a:t>
            </a:r>
            <a:endParaRPr lang="en-US" dirty="0"/>
          </a:p>
        </p:txBody>
      </p:sp>
      <p:grpSp>
        <p:nvGrpSpPr>
          <p:cNvPr id="2" name="Group 3"/>
          <p:cNvGrpSpPr/>
          <p:nvPr/>
        </p:nvGrpSpPr>
        <p:grpSpPr>
          <a:xfrm>
            <a:off x="2667000" y="3657600"/>
            <a:ext cx="4876800" cy="1408331"/>
            <a:chOff x="180975" y="5181600"/>
            <a:chExt cx="4876800" cy="1408331"/>
          </a:xfrm>
        </p:grpSpPr>
        <p:sp>
          <p:nvSpPr>
            <p:cNvPr id="5" name="TextBox 4"/>
            <p:cNvSpPr txBox="1"/>
            <p:nvPr/>
          </p:nvSpPr>
          <p:spPr>
            <a:xfrm>
              <a:off x="180975" y="5943600"/>
              <a:ext cx="4876800" cy="646331"/>
            </a:xfrm>
            <a:prstGeom prst="rect">
              <a:avLst/>
            </a:prstGeom>
            <a:solidFill>
              <a:schemeClr val="accent3">
                <a:lumMod val="60000"/>
                <a:lumOff val="40000"/>
              </a:schemeClr>
            </a:solidFill>
            <a:ln w="38100">
              <a:solidFill>
                <a:srgbClr val="FF0000"/>
              </a:solidFill>
            </a:ln>
          </p:spPr>
          <p:txBody>
            <a:bodyPr wrap="square" rtlCol="0">
              <a:spAutoFit/>
            </a:bodyPr>
            <a:lstStyle/>
            <a:p>
              <a:r>
                <a:rPr lang="en-US" dirty="0" smtClean="0"/>
                <a:t>Concept (Podo-50-symbol) was successfully uploaded and can be viewed in My Concepts</a:t>
              </a:r>
            </a:p>
          </p:txBody>
        </p:sp>
        <p:cxnSp>
          <p:nvCxnSpPr>
            <p:cNvPr id="6" name="Straight Arrow Connector 5"/>
            <p:cNvCxnSpPr>
              <a:endCxn id="5" idx="0"/>
            </p:cNvCxnSpPr>
            <p:nvPr/>
          </p:nvCxnSpPr>
          <p:spPr>
            <a:xfrm>
              <a:off x="1628775" y="5181600"/>
              <a:ext cx="9906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0"/>
          <p:cNvGrpSpPr/>
          <p:nvPr/>
        </p:nvGrpSpPr>
        <p:grpSpPr>
          <a:xfrm>
            <a:off x="180975" y="3886200"/>
            <a:ext cx="4876800" cy="2426732"/>
            <a:chOff x="180975" y="3886200"/>
            <a:chExt cx="4876800" cy="2426732"/>
          </a:xfrm>
        </p:grpSpPr>
        <p:sp>
          <p:nvSpPr>
            <p:cNvPr id="8" name="TextBox 7"/>
            <p:cNvSpPr txBox="1"/>
            <p:nvPr/>
          </p:nvSpPr>
          <p:spPr>
            <a:xfrm>
              <a:off x="180975" y="5943600"/>
              <a:ext cx="4876800" cy="369332"/>
            </a:xfrm>
            <a:prstGeom prst="rect">
              <a:avLst/>
            </a:prstGeom>
            <a:solidFill>
              <a:schemeClr val="accent3">
                <a:lumMod val="60000"/>
                <a:lumOff val="40000"/>
              </a:schemeClr>
            </a:solidFill>
            <a:ln w="38100">
              <a:solidFill>
                <a:srgbClr val="FF0000"/>
              </a:solidFill>
            </a:ln>
          </p:spPr>
          <p:txBody>
            <a:bodyPr wrap="square" rtlCol="0">
              <a:spAutoFit/>
            </a:bodyPr>
            <a:lstStyle/>
            <a:p>
              <a:r>
                <a:rPr lang="en-US" dirty="0" smtClean="0"/>
                <a:t>Select (Podo-50-symbol) as primary concept now.</a:t>
              </a:r>
            </a:p>
          </p:txBody>
        </p:sp>
        <p:cxnSp>
          <p:nvCxnSpPr>
            <p:cNvPr id="9" name="Straight Arrow Connector 8"/>
            <p:cNvCxnSpPr>
              <a:endCxn id="8" idx="0"/>
            </p:cNvCxnSpPr>
            <p:nvPr/>
          </p:nvCxnSpPr>
          <p:spPr>
            <a:xfrm>
              <a:off x="446314" y="3886200"/>
              <a:ext cx="2173061"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756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80" b="35530"/>
          <a:stretch/>
        </p:blipFill>
        <p:spPr bwMode="auto">
          <a:xfrm>
            <a:off x="-35859" y="1899605"/>
            <a:ext cx="8928848" cy="358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46314" y="152400"/>
            <a:ext cx="8229600" cy="7050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Summary View</a:t>
            </a:r>
          </a:p>
        </p:txBody>
      </p:sp>
      <p:grpSp>
        <p:nvGrpSpPr>
          <p:cNvPr id="4" name="Group 13"/>
          <p:cNvGrpSpPr/>
          <p:nvPr/>
        </p:nvGrpSpPr>
        <p:grpSpPr>
          <a:xfrm>
            <a:off x="4661648" y="1902718"/>
            <a:ext cx="4090466" cy="1754289"/>
            <a:chOff x="4661648" y="1902718"/>
            <a:chExt cx="4090466" cy="1754289"/>
          </a:xfrm>
        </p:grpSpPr>
        <p:sp>
          <p:nvSpPr>
            <p:cNvPr id="2" name="TextBox 1"/>
            <p:cNvSpPr txBox="1"/>
            <p:nvPr/>
          </p:nvSpPr>
          <p:spPr>
            <a:xfrm>
              <a:off x="4800600" y="1902718"/>
              <a:ext cx="3951514" cy="646331"/>
            </a:xfrm>
            <a:prstGeom prst="rect">
              <a:avLst/>
            </a:prstGeom>
            <a:solidFill>
              <a:schemeClr val="accent3">
                <a:lumMod val="60000"/>
                <a:lumOff val="40000"/>
              </a:schemeClr>
            </a:solidFill>
            <a:ln w="38100">
              <a:solidFill>
                <a:srgbClr val="FF0000"/>
              </a:solidFill>
            </a:ln>
          </p:spPr>
          <p:txBody>
            <a:bodyPr wrap="square" rtlCol="0">
              <a:spAutoFit/>
            </a:bodyPr>
            <a:lstStyle/>
            <a:p>
              <a:r>
                <a:rPr lang="en-US" dirty="0" smtClean="0"/>
                <a:t>4 concepts meet your threshold and are associated with the primary concept</a:t>
              </a:r>
              <a:endParaRPr lang="en-US" dirty="0"/>
            </a:p>
          </p:txBody>
        </p:sp>
        <p:cxnSp>
          <p:nvCxnSpPr>
            <p:cNvPr id="5" name="Straight Arrow Connector 4"/>
            <p:cNvCxnSpPr/>
            <p:nvPr/>
          </p:nvCxnSpPr>
          <p:spPr>
            <a:xfrm flipV="1">
              <a:off x="4661648" y="2633380"/>
              <a:ext cx="457200" cy="10236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10"/>
          <p:cNvGrpSpPr/>
          <p:nvPr/>
        </p:nvGrpSpPr>
        <p:grpSpPr>
          <a:xfrm>
            <a:off x="914400" y="1295400"/>
            <a:ext cx="3141822" cy="1337980"/>
            <a:chOff x="914400" y="1295400"/>
            <a:chExt cx="3141822" cy="1337980"/>
          </a:xfrm>
        </p:grpSpPr>
        <p:sp>
          <p:nvSpPr>
            <p:cNvPr id="6" name="TextBox 5"/>
            <p:cNvSpPr txBox="1"/>
            <p:nvPr/>
          </p:nvSpPr>
          <p:spPr>
            <a:xfrm>
              <a:off x="914400" y="1295400"/>
              <a:ext cx="3141822" cy="369332"/>
            </a:xfrm>
            <a:prstGeom prst="rect">
              <a:avLst/>
            </a:prstGeom>
            <a:solidFill>
              <a:schemeClr val="accent3">
                <a:lumMod val="40000"/>
                <a:lumOff val="60000"/>
              </a:schemeClr>
            </a:solidFill>
            <a:ln w="28575">
              <a:solidFill>
                <a:srgbClr val="FF0000"/>
              </a:solidFill>
            </a:ln>
          </p:spPr>
          <p:txBody>
            <a:bodyPr wrap="none" rtlCol="0">
              <a:spAutoFit/>
            </a:bodyPr>
            <a:lstStyle/>
            <a:p>
              <a:r>
                <a:rPr lang="en-US" dirty="0" smtClean="0"/>
                <a:t>Nephromine Concept Summary</a:t>
              </a:r>
              <a:endParaRPr lang="en-US" dirty="0"/>
            </a:p>
          </p:txBody>
        </p:sp>
        <p:cxnSp>
          <p:nvCxnSpPr>
            <p:cNvPr id="8" name="Straight Arrow Connector 7"/>
            <p:cNvCxnSpPr/>
            <p:nvPr/>
          </p:nvCxnSpPr>
          <p:spPr>
            <a:xfrm flipH="1" flipV="1">
              <a:off x="2485311" y="1752600"/>
              <a:ext cx="257889" cy="8807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12"/>
          <p:cNvGrpSpPr/>
          <p:nvPr/>
        </p:nvGrpSpPr>
        <p:grpSpPr>
          <a:xfrm>
            <a:off x="1419292" y="4724400"/>
            <a:ext cx="4345677" cy="1283732"/>
            <a:chOff x="1419292" y="4724400"/>
            <a:chExt cx="4345677" cy="1283732"/>
          </a:xfrm>
        </p:grpSpPr>
        <p:cxnSp>
          <p:nvCxnSpPr>
            <p:cNvPr id="10" name="Straight Arrow Connector 9"/>
            <p:cNvCxnSpPr/>
            <p:nvPr/>
          </p:nvCxnSpPr>
          <p:spPr>
            <a:xfrm flipH="1">
              <a:off x="2057400" y="4724400"/>
              <a:ext cx="427911"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19292" y="5638800"/>
              <a:ext cx="4345677" cy="369332"/>
            </a:xfrm>
            <a:prstGeom prst="rect">
              <a:avLst/>
            </a:prstGeom>
            <a:solidFill>
              <a:schemeClr val="accent3">
                <a:lumMod val="40000"/>
                <a:lumOff val="60000"/>
              </a:schemeClr>
            </a:solidFill>
            <a:ln w="28575">
              <a:solidFill>
                <a:srgbClr val="FF0000"/>
              </a:solidFill>
            </a:ln>
          </p:spPr>
          <p:txBody>
            <a:bodyPr wrap="none" rtlCol="0">
              <a:spAutoFit/>
            </a:bodyPr>
            <a:lstStyle/>
            <a:p>
              <a:r>
                <a:rPr lang="en-US" dirty="0" smtClean="0"/>
                <a:t>Other (Non-Nephromine) Concept Summary</a:t>
              </a:r>
              <a:endParaRPr lang="en-US" dirty="0"/>
            </a:p>
          </p:txBody>
        </p:sp>
      </p:grpSp>
    </p:spTree>
    <p:extLst>
      <p:ext uri="{BB962C8B-B14F-4D97-AF65-F5344CB8AC3E}">
        <p14:creationId xmlns:p14="http://schemas.microsoft.com/office/powerpoint/2010/main" val="22436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41" r="1757" b="15943"/>
          <a:stretch/>
        </p:blipFill>
        <p:spPr bwMode="auto">
          <a:xfrm>
            <a:off x="96402" y="1447800"/>
            <a:ext cx="904759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46314" y="-192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p>
        </p:txBody>
      </p:sp>
      <p:sp>
        <p:nvSpPr>
          <p:cNvPr id="4" name="TextBox 3"/>
          <p:cNvSpPr txBox="1"/>
          <p:nvPr/>
        </p:nvSpPr>
        <p:spPr>
          <a:xfrm>
            <a:off x="20344" y="2362200"/>
            <a:ext cx="3964547" cy="1477328"/>
          </a:xfrm>
          <a:prstGeom prst="rect">
            <a:avLst/>
          </a:prstGeom>
          <a:solidFill>
            <a:schemeClr val="accent3">
              <a:lumMod val="60000"/>
              <a:lumOff val="40000"/>
            </a:schemeClr>
          </a:solidFill>
          <a:ln w="38100">
            <a:solidFill>
              <a:srgbClr val="FF0000"/>
            </a:solidFill>
          </a:ln>
        </p:spPr>
        <p:txBody>
          <a:bodyPr wrap="none" rtlCol="0">
            <a:spAutoFit/>
          </a:bodyPr>
          <a:lstStyle/>
          <a:p>
            <a:r>
              <a:rPr lang="en-US" dirty="0" smtClean="0"/>
              <a:t>COLL FSGS vs. Normal kidney</a:t>
            </a:r>
          </a:p>
          <a:p>
            <a:r>
              <a:rPr lang="en-US" i="1" dirty="0" smtClean="0"/>
              <a:t>Nephromine Gene Expression Signatures</a:t>
            </a:r>
          </a:p>
          <a:p>
            <a:r>
              <a:rPr lang="en-US" i="1" dirty="0" smtClean="0"/>
              <a:t>P=1.54E-18, q=1.15E-14, Odds=18</a:t>
            </a:r>
          </a:p>
          <a:p>
            <a:r>
              <a:rPr lang="en-US" dirty="0" smtClean="0"/>
              <a:t>Top 5% Under-expressed </a:t>
            </a:r>
          </a:p>
          <a:p>
            <a:r>
              <a:rPr lang="en-US" dirty="0" smtClean="0"/>
              <a:t>Hodgin FSGS</a:t>
            </a:r>
            <a:endParaRPr lang="en-US" dirty="0"/>
          </a:p>
        </p:txBody>
      </p:sp>
      <p:grpSp>
        <p:nvGrpSpPr>
          <p:cNvPr id="2" name="Group 5"/>
          <p:cNvGrpSpPr/>
          <p:nvPr/>
        </p:nvGrpSpPr>
        <p:grpSpPr>
          <a:xfrm>
            <a:off x="3962400" y="2133600"/>
            <a:ext cx="2743200" cy="1371600"/>
            <a:chOff x="4341589" y="1676400"/>
            <a:chExt cx="2287811" cy="1476913"/>
          </a:xfrm>
        </p:grpSpPr>
        <p:sp>
          <p:nvSpPr>
            <p:cNvPr id="5" name="Oval 4"/>
            <p:cNvSpPr/>
            <p:nvPr/>
          </p:nvSpPr>
          <p:spPr>
            <a:xfrm>
              <a:off x="4341589" y="1676400"/>
              <a:ext cx="2286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2514600"/>
              <a:ext cx="2286000" cy="638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8305800" y="2286000"/>
            <a:ext cx="152400" cy="457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90600"/>
            <a:ext cx="9144000" cy="5670572"/>
          </a:xfrm>
          <a:prstGeom prst="rect">
            <a:avLst/>
          </a:prstGeom>
        </p:spPr>
      </p:pic>
      <p:sp>
        <p:nvSpPr>
          <p:cNvPr id="3" name="Title 1"/>
          <p:cNvSpPr txBox="1">
            <a:spLocks/>
          </p:cNvSpPr>
          <p:nvPr/>
        </p:nvSpPr>
        <p:spPr>
          <a:xfrm>
            <a:off x="446314" y="-192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Concepts Analysis</a:t>
            </a:r>
          </a:p>
        </p:txBody>
      </p:sp>
      <p:cxnSp>
        <p:nvCxnSpPr>
          <p:cNvPr id="4" name="Straight Arrow Connector 3"/>
          <p:cNvCxnSpPr/>
          <p:nvPr/>
        </p:nvCxnSpPr>
        <p:spPr>
          <a:xfrm>
            <a:off x="6934200" y="1143000"/>
            <a:ext cx="152400" cy="457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486400" y="990600"/>
            <a:ext cx="3505200" cy="1477328"/>
          </a:xfrm>
          <a:prstGeom prst="rect">
            <a:avLst/>
          </a:prstGeom>
          <a:solidFill>
            <a:schemeClr val="accent3">
              <a:lumMod val="60000"/>
              <a:lumOff val="40000"/>
            </a:schemeClr>
          </a:solidFill>
          <a:ln w="38100" cmpd="sng">
            <a:solidFill>
              <a:srgbClr val="FF0000"/>
            </a:solidFill>
          </a:ln>
        </p:spPr>
        <p:txBody>
          <a:bodyPr wrap="square">
            <a:spAutoFit/>
          </a:bodyPr>
          <a:lstStyle/>
          <a:p>
            <a:r>
              <a:rPr lang="en-US" dirty="0" smtClean="0"/>
              <a:t>PowerPoint</a:t>
            </a:r>
            <a:endParaRPr lang="en-US" dirty="0"/>
          </a:p>
          <a:p>
            <a:r>
              <a:rPr lang="en-US" dirty="0"/>
              <a:t>Publication‑quality graphic (SVG)</a:t>
            </a:r>
          </a:p>
          <a:p>
            <a:r>
              <a:rPr lang="en-US" dirty="0"/>
              <a:t>Excel ‑ Analysis Comparison</a:t>
            </a:r>
          </a:p>
          <a:p>
            <a:r>
              <a:rPr lang="en-US" dirty="0"/>
              <a:t>Excel ‑ Analysis Gene List</a:t>
            </a:r>
          </a:p>
          <a:p>
            <a:r>
              <a:rPr lang="en-US" dirty="0"/>
              <a:t>Excel ‑ Dataset Detail</a:t>
            </a:r>
          </a:p>
        </p:txBody>
      </p:sp>
    </p:spTree>
    <p:extLst>
      <p:ext uri="{BB962C8B-B14F-4D97-AF65-F5344CB8AC3E}">
        <p14:creationId xmlns:p14="http://schemas.microsoft.com/office/powerpoint/2010/main" val="37454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tranSMART</a:t>
            </a: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The Translational </a:t>
            </a:r>
            <a:r>
              <a:rPr lang="en-US" dirty="0" smtClean="0"/>
              <a:t>Challenge: Data </a:t>
            </a:r>
            <a:r>
              <a:rPr lang="en-US" dirty="0"/>
              <a:t>Integration &amp; Analysis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637" y="1409700"/>
            <a:ext cx="7324725" cy="4610100"/>
          </a:xfrm>
          <a:prstGeom prst="rect">
            <a:avLst/>
          </a:prstGeom>
        </p:spPr>
      </p:pic>
      <p:sp>
        <p:nvSpPr>
          <p:cNvPr id="3" name="TextBox 2"/>
          <p:cNvSpPr txBox="1"/>
          <p:nvPr/>
        </p:nvSpPr>
        <p:spPr>
          <a:xfrm>
            <a:off x="6353790" y="5881300"/>
            <a:ext cx="1705590" cy="276999"/>
          </a:xfrm>
          <a:prstGeom prst="rect">
            <a:avLst/>
          </a:prstGeom>
          <a:noFill/>
        </p:spPr>
        <p:txBody>
          <a:bodyPr wrap="none" rtlCol="0">
            <a:spAutoFit/>
          </a:bodyPr>
          <a:lstStyle/>
          <a:p>
            <a:r>
              <a:rPr lang="en-US" sz="1200" dirty="0" smtClean="0"/>
              <a:t>Athey and Omenn, 2009</a:t>
            </a:r>
            <a:endParaRPr lang="en-US" sz="1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8160" y="6035040"/>
            <a:ext cx="864973" cy="640080"/>
          </a:xfrm>
          <a:prstGeom prst="rect">
            <a:avLst/>
          </a:prstGeom>
        </p:spPr>
      </p:pic>
    </p:spTree>
    <p:extLst>
      <p:ext uri="{BB962C8B-B14F-4D97-AF65-F5344CB8AC3E}">
        <p14:creationId xmlns:p14="http://schemas.microsoft.com/office/powerpoint/2010/main" val="792035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Gene expression databases</a:t>
            </a:r>
          </a:p>
        </p:txBody>
      </p:sp>
      <p:sp>
        <p:nvSpPr>
          <p:cNvPr id="3" name="Content Placeholder 2"/>
          <p:cNvSpPr txBox="1">
            <a:spLocks noGrp="1"/>
          </p:cNvSpPr>
          <p:nvPr>
            <p:ph idx="1"/>
          </p:nvPr>
        </p:nvSpPr>
        <p:spPr>
          <a:xfrm>
            <a:off x="457200" y="1371600"/>
            <a:ext cx="8229600" cy="4525959"/>
          </a:xfrm>
        </p:spPr>
        <p:txBody>
          <a:bodyPr/>
          <a:lstStyle/>
          <a:p>
            <a:pPr lvl="0" algn="just"/>
            <a:r>
              <a:rPr lang="en-US" sz="2400" dirty="0" smtClean="0"/>
              <a:t>Repositories for gene expression data</a:t>
            </a:r>
          </a:p>
          <a:p>
            <a:pPr lvl="1" algn="just"/>
            <a:r>
              <a:rPr lang="en-US" sz="2000" dirty="0" smtClean="0"/>
              <a:t>Mostly microarray and now </a:t>
            </a:r>
            <a:r>
              <a:rPr lang="en-US" sz="2000" dirty="0" err="1" smtClean="0"/>
              <a:t>RNAseq</a:t>
            </a:r>
            <a:endParaRPr lang="en-US" sz="2000" dirty="0" smtClean="0"/>
          </a:p>
          <a:p>
            <a:pPr lvl="1" algn="just"/>
            <a:r>
              <a:rPr lang="en-US" sz="2000" dirty="0" smtClean="0"/>
              <a:t>Primarily for storage</a:t>
            </a:r>
          </a:p>
          <a:p>
            <a:pPr lvl="1" algn="just"/>
            <a:r>
              <a:rPr lang="en-US" sz="2000" dirty="0" smtClean="0"/>
              <a:t>Curated or un-curated</a:t>
            </a:r>
          </a:p>
          <a:p>
            <a:pPr lvl="1" algn="just"/>
            <a:r>
              <a:rPr lang="en-US" sz="2000" dirty="0" smtClean="0"/>
              <a:t>Access to data on different levels:</a:t>
            </a:r>
          </a:p>
          <a:p>
            <a:pPr lvl="2" algn="just"/>
            <a:r>
              <a:rPr lang="en-US" sz="1800" dirty="0" smtClean="0"/>
              <a:t>Datasets</a:t>
            </a:r>
          </a:p>
          <a:p>
            <a:pPr lvl="2" algn="just"/>
            <a:r>
              <a:rPr lang="en-US" sz="1800" dirty="0" smtClean="0"/>
              <a:t>Individual levels</a:t>
            </a:r>
          </a:p>
          <a:p>
            <a:r>
              <a:rPr lang="en-US" sz="2400" dirty="0" smtClean="0"/>
              <a:t>Integrated </a:t>
            </a:r>
            <a:r>
              <a:rPr lang="en-US" sz="2400" dirty="0"/>
              <a:t>databases</a:t>
            </a:r>
          </a:p>
          <a:p>
            <a:pPr lvl="1"/>
            <a:r>
              <a:rPr lang="en-US" sz="2000" dirty="0"/>
              <a:t>Contain array data and additional data of the samples</a:t>
            </a:r>
          </a:p>
          <a:p>
            <a:pPr lvl="1"/>
            <a:r>
              <a:rPr lang="en-US" sz="2000" dirty="0"/>
              <a:t>Array data tends to be more annotated</a:t>
            </a:r>
          </a:p>
          <a:p>
            <a:pPr lvl="1"/>
            <a:r>
              <a:rPr lang="en-US" sz="2000" dirty="0"/>
              <a:t>More analytical tools</a:t>
            </a:r>
          </a:p>
          <a:p>
            <a:pPr lvl="1"/>
            <a:r>
              <a:rPr lang="en-US" sz="2000" dirty="0"/>
              <a:t>Smaller (more QC and curation needed)</a:t>
            </a:r>
          </a:p>
          <a:p>
            <a:pPr lvl="1"/>
            <a:r>
              <a:rPr lang="en-US" sz="2000" dirty="0"/>
              <a:t>Often no direct data access</a:t>
            </a:r>
          </a:p>
          <a:p>
            <a:pPr lvl="1" algn="just"/>
            <a:endParaRPr lang="en-US" sz="20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tranSMART Platform: </a:t>
            </a:r>
            <a:br>
              <a:rPr lang="en-US" dirty="0" smtClean="0"/>
            </a:br>
            <a:r>
              <a:rPr lang="en-US" dirty="0" smtClean="0"/>
              <a:t>Enabling </a:t>
            </a:r>
            <a:r>
              <a:rPr lang="en-US" dirty="0"/>
              <a:t>T</a:t>
            </a:r>
            <a:r>
              <a:rPr lang="en-US" dirty="0" smtClean="0"/>
              <a:t>ranslational </a:t>
            </a:r>
            <a:r>
              <a:rPr lang="en-US" dirty="0"/>
              <a:t>research</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6217" y="457200"/>
            <a:ext cx="1890583" cy="45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752600"/>
            <a:ext cx="5301615" cy="4735830"/>
          </a:xfrm>
          <a:prstGeom prst="rect">
            <a:avLst/>
          </a:prstGeom>
        </p:spPr>
      </p:pic>
      <p:sp>
        <p:nvSpPr>
          <p:cNvPr id="6" name="TextBox 5"/>
          <p:cNvSpPr txBox="1"/>
          <p:nvPr/>
        </p:nvSpPr>
        <p:spPr>
          <a:xfrm>
            <a:off x="5949461" y="2209800"/>
            <a:ext cx="3169139" cy="3831818"/>
          </a:xfrm>
          <a:prstGeom prst="rect">
            <a:avLst/>
          </a:prstGeom>
          <a:noFill/>
        </p:spPr>
        <p:txBody>
          <a:bodyPr wrap="square" rtlCol="0">
            <a:spAutoFit/>
          </a:bodyPr>
          <a:lstStyle/>
          <a:p>
            <a:r>
              <a:rPr lang="en-US" sz="2400" b="1" dirty="0" smtClean="0"/>
              <a:t>tranSMART</a:t>
            </a:r>
            <a:r>
              <a:rPr lang="en-US" sz="2400" dirty="0" smtClean="0"/>
              <a:t> –</a:t>
            </a:r>
            <a:br>
              <a:rPr lang="en-US" sz="2400" dirty="0" smtClean="0"/>
            </a:br>
            <a:r>
              <a:rPr lang="en-US" sz="2000" b="1" dirty="0" smtClean="0"/>
              <a:t>A </a:t>
            </a:r>
            <a:r>
              <a:rPr lang="en-US" sz="2000" b="1" dirty="0"/>
              <a:t>platform and </a:t>
            </a:r>
            <a:r>
              <a:rPr lang="en-US" sz="2000" b="1" dirty="0" smtClean="0"/>
              <a:t>community</a:t>
            </a:r>
            <a:endParaRPr lang="en-US" sz="2000" b="1" dirty="0"/>
          </a:p>
          <a:p>
            <a:pPr marL="285750" indent="-285750">
              <a:spcBef>
                <a:spcPts val="600"/>
              </a:spcBef>
              <a:buFont typeface="Arial"/>
              <a:buChar char="•"/>
            </a:pPr>
            <a:r>
              <a:rPr lang="en-US" sz="2000" dirty="0" smtClean="0"/>
              <a:t>Open</a:t>
            </a:r>
            <a:r>
              <a:rPr lang="en-US" sz="2000" dirty="0"/>
              <a:t>-source and open-data translational biomedical research community</a:t>
            </a:r>
          </a:p>
          <a:p>
            <a:pPr marL="285750" indent="-285750">
              <a:spcBef>
                <a:spcPts val="600"/>
              </a:spcBef>
              <a:buFont typeface="Arial"/>
              <a:buChar char="•"/>
            </a:pPr>
            <a:r>
              <a:rPr lang="en-US" sz="2000" dirty="0" smtClean="0"/>
              <a:t>Biomedical Researchers, </a:t>
            </a:r>
            <a:r>
              <a:rPr lang="en-US" sz="2000" dirty="0"/>
              <a:t>Developers, Service </a:t>
            </a:r>
            <a:r>
              <a:rPr lang="en-US" sz="2000" dirty="0" smtClean="0"/>
              <a:t>Providers</a:t>
            </a:r>
          </a:p>
          <a:p>
            <a:pPr marL="285750" indent="-285750">
              <a:spcBef>
                <a:spcPts val="600"/>
              </a:spcBef>
              <a:buFont typeface="Arial"/>
              <a:buChar char="•"/>
            </a:pPr>
            <a:r>
              <a:rPr lang="en-US" sz="2000" dirty="0" smtClean="0"/>
              <a:t>Clinician Researchers</a:t>
            </a:r>
            <a:endParaRPr lang="en-US" sz="2400" dirty="0" smtClean="0">
              <a:solidFill>
                <a:srgbClr val="000000"/>
              </a:solidFill>
            </a:endParaRPr>
          </a:p>
          <a:p>
            <a:endParaRPr lang="en-US" sz="2400" dirty="0" smtClean="0">
              <a:solidFill>
                <a:srgbClr val="000000"/>
              </a:solidFill>
            </a:endParaRPr>
          </a:p>
        </p:txBody>
      </p:sp>
    </p:spTree>
    <p:extLst>
      <p:ext uri="{BB962C8B-B14F-4D97-AF65-F5344CB8AC3E}">
        <p14:creationId xmlns:p14="http://schemas.microsoft.com/office/powerpoint/2010/main" val="1841256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36339087"/>
              </p:ext>
            </p:extLst>
          </p:nvPr>
        </p:nvGraphicFramePr>
        <p:xfrm>
          <a:off x="0" y="1219200"/>
          <a:ext cx="9143999" cy="563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p:cNvSpPr>
            <a:spLocks noGrp="1"/>
          </p:cNvSpPr>
          <p:nvPr>
            <p:ph type="title"/>
          </p:nvPr>
        </p:nvSpPr>
        <p:spPr>
          <a:xfrm>
            <a:off x="457200" y="274638"/>
            <a:ext cx="8229600" cy="1143000"/>
          </a:xfrm>
        </p:spPr>
        <p:txBody>
          <a:bodyPr>
            <a:normAutofit fontScale="90000"/>
          </a:bodyPr>
          <a:lstStyle/>
          <a:p>
            <a:r>
              <a:rPr lang="en-US" dirty="0" smtClean="0"/>
              <a:t>tranSMART Platform: </a:t>
            </a:r>
            <a:br>
              <a:rPr lang="en-US" dirty="0" smtClean="0"/>
            </a:br>
            <a:r>
              <a:rPr lang="en-US" dirty="0" smtClean="0"/>
              <a:t>Academics and industry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tranSMART: controlled vocabulary</a:t>
            </a:r>
            <a:endParaRPr lang="en-US" dirty="0"/>
          </a:p>
        </p:txBody>
      </p:sp>
      <p:pic>
        <p:nvPicPr>
          <p:cNvPr id="4" name="Picture 3"/>
          <p:cNvPicPr/>
          <p:nvPr/>
        </p:nvPicPr>
        <p:blipFill>
          <a:blip r:embed="rId2"/>
          <a:stretch>
            <a:fillRect/>
          </a:stretch>
        </p:blipFill>
        <p:spPr>
          <a:xfrm>
            <a:off x="2971800" y="1524000"/>
            <a:ext cx="3200400" cy="4876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74481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 selection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0"/>
            <a:ext cx="8947319" cy="3124200"/>
          </a:xfrm>
        </p:spPr>
      </p:pic>
      <p:sp>
        <p:nvSpPr>
          <p:cNvPr id="5" name="TextBox 4"/>
          <p:cNvSpPr txBox="1"/>
          <p:nvPr/>
        </p:nvSpPr>
        <p:spPr>
          <a:xfrm>
            <a:off x="3276600" y="5486400"/>
            <a:ext cx="1371600" cy="369332"/>
          </a:xfrm>
          <a:prstGeom prst="rect">
            <a:avLst/>
          </a:prstGeom>
          <a:noFill/>
          <a:ln w="15875">
            <a:solidFill>
              <a:srgbClr val="00B050"/>
            </a:solidFill>
          </a:ln>
        </p:spPr>
        <p:txBody>
          <a:bodyPr wrap="square" rtlCol="0">
            <a:spAutoFit/>
          </a:bodyPr>
          <a:lstStyle/>
          <a:p>
            <a:pPr algn="ctr"/>
            <a:r>
              <a:rPr lang="en-US" dirty="0" smtClean="0"/>
              <a:t>Subset 1</a:t>
            </a:r>
            <a:endParaRPr lang="en-US" dirty="0"/>
          </a:p>
        </p:txBody>
      </p:sp>
      <p:cxnSp>
        <p:nvCxnSpPr>
          <p:cNvPr id="7" name="Straight Arrow Connector 6"/>
          <p:cNvCxnSpPr>
            <a:stCxn id="5" idx="0"/>
          </p:cNvCxnSpPr>
          <p:nvPr/>
        </p:nvCxnSpPr>
        <p:spPr>
          <a:xfrm flipV="1">
            <a:off x="3962400" y="4724400"/>
            <a:ext cx="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0" y="5486400"/>
            <a:ext cx="1371600" cy="369332"/>
          </a:xfrm>
          <a:prstGeom prst="rect">
            <a:avLst/>
          </a:prstGeom>
          <a:noFill/>
          <a:ln w="19050">
            <a:solidFill>
              <a:srgbClr val="00B050"/>
            </a:solidFill>
          </a:ln>
        </p:spPr>
        <p:txBody>
          <a:bodyPr wrap="square" rtlCol="0">
            <a:spAutoFit/>
          </a:bodyPr>
          <a:lstStyle/>
          <a:p>
            <a:pPr algn="ctr"/>
            <a:r>
              <a:rPr lang="en-US" dirty="0" smtClean="0"/>
              <a:t>Subset 2</a:t>
            </a:r>
            <a:endParaRPr lang="en-US" dirty="0"/>
          </a:p>
        </p:txBody>
      </p:sp>
      <p:cxnSp>
        <p:nvCxnSpPr>
          <p:cNvPr id="9" name="Straight Arrow Connector 8"/>
          <p:cNvCxnSpPr>
            <a:stCxn id="8" idx="0"/>
          </p:cNvCxnSpPr>
          <p:nvPr/>
        </p:nvCxnSpPr>
        <p:spPr>
          <a:xfrm flipV="1">
            <a:off x="7543800" y="4724400"/>
            <a:ext cx="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3249966"/>
            <a:ext cx="1371600" cy="1200329"/>
          </a:xfrm>
          <a:prstGeom prst="rect">
            <a:avLst/>
          </a:prstGeom>
          <a:noFill/>
          <a:ln w="15875">
            <a:solidFill>
              <a:srgbClr val="00B050"/>
            </a:solidFill>
          </a:ln>
        </p:spPr>
        <p:txBody>
          <a:bodyPr wrap="square" rtlCol="0">
            <a:spAutoFit/>
          </a:bodyPr>
          <a:lstStyle/>
          <a:p>
            <a:pPr algn="ctr"/>
            <a:r>
              <a:rPr lang="en-US" dirty="0" smtClean="0"/>
              <a:t>Can further </a:t>
            </a:r>
          </a:p>
          <a:p>
            <a:pPr algn="ctr"/>
            <a:r>
              <a:rPr lang="en-US" dirty="0" smtClean="0"/>
              <a:t>specify with</a:t>
            </a:r>
          </a:p>
          <a:p>
            <a:pPr algn="ctr"/>
            <a:r>
              <a:rPr lang="en-US" dirty="0" smtClean="0"/>
              <a:t>AND or</a:t>
            </a:r>
          </a:p>
          <a:p>
            <a:pPr algn="ctr"/>
            <a:r>
              <a:rPr lang="en-US" dirty="0" smtClean="0"/>
              <a:t>exclusion</a:t>
            </a:r>
            <a:endParaRPr lang="en-US" dirty="0"/>
          </a:p>
        </p:txBody>
      </p:sp>
      <p:cxnSp>
        <p:nvCxnSpPr>
          <p:cNvPr id="11" name="Straight Arrow Connector 10"/>
          <p:cNvCxnSpPr>
            <a:stCxn id="10" idx="3"/>
          </p:cNvCxnSpPr>
          <p:nvPr/>
        </p:nvCxnSpPr>
        <p:spPr>
          <a:xfrm flipV="1">
            <a:off x="2971800" y="3429001"/>
            <a:ext cx="1371600" cy="42113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p:cNvCxnSpPr>
          <p:nvPr/>
        </p:nvCxnSpPr>
        <p:spPr>
          <a:xfrm flipV="1">
            <a:off x="2971800" y="3505200"/>
            <a:ext cx="2133600" cy="3449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736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statistics 1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9" y="1066800"/>
            <a:ext cx="8921936" cy="5638800"/>
          </a:xfrm>
        </p:spPr>
      </p:pic>
    </p:spTree>
    <p:extLst>
      <p:ext uri="{BB962C8B-B14F-4D97-AF65-F5344CB8AC3E}">
        <p14:creationId xmlns:p14="http://schemas.microsoft.com/office/powerpoint/2010/main" val="1547614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Differentially expressed genes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24000"/>
            <a:ext cx="9144000" cy="25182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33850"/>
            <a:ext cx="5041900" cy="2730500"/>
          </a:xfrm>
          <a:prstGeom prst="rect">
            <a:avLst/>
          </a:prstGeom>
        </p:spPr>
      </p:pic>
      <p:sp>
        <p:nvSpPr>
          <p:cNvPr id="6" name="TextBox 5"/>
          <p:cNvSpPr txBox="1"/>
          <p:nvPr/>
        </p:nvSpPr>
        <p:spPr>
          <a:xfrm>
            <a:off x="2057400" y="5129768"/>
            <a:ext cx="1219200" cy="369332"/>
          </a:xfrm>
          <a:prstGeom prst="rect">
            <a:avLst/>
          </a:prstGeom>
          <a:noFill/>
        </p:spPr>
        <p:txBody>
          <a:bodyPr wrap="square" rtlCol="0">
            <a:spAutoFit/>
          </a:bodyPr>
          <a:lstStyle/>
          <a:p>
            <a:r>
              <a:rPr lang="en-US" dirty="0" smtClean="0"/>
              <a:t>Enlarged: </a:t>
            </a:r>
            <a:endParaRPr lang="en-US" dirty="0"/>
          </a:p>
        </p:txBody>
      </p:sp>
      <p:grpSp>
        <p:nvGrpSpPr>
          <p:cNvPr id="3" name="Group 13"/>
          <p:cNvGrpSpPr/>
          <p:nvPr/>
        </p:nvGrpSpPr>
        <p:grpSpPr>
          <a:xfrm>
            <a:off x="685800" y="1807342"/>
            <a:ext cx="4038600" cy="783458"/>
            <a:chOff x="-2542036" y="4419600"/>
            <a:chExt cx="4038600" cy="783458"/>
          </a:xfrm>
        </p:grpSpPr>
        <p:sp>
          <p:nvSpPr>
            <p:cNvPr id="8" name="TextBox 7"/>
            <p:cNvSpPr txBox="1"/>
            <p:nvPr/>
          </p:nvSpPr>
          <p:spPr>
            <a:xfrm>
              <a:off x="0" y="4419600"/>
              <a:ext cx="1496564" cy="369332"/>
            </a:xfrm>
            <a:prstGeom prst="rect">
              <a:avLst/>
            </a:prstGeom>
            <a:noFill/>
          </p:spPr>
          <p:txBody>
            <a:bodyPr wrap="square" rtlCol="0">
              <a:spAutoFit/>
            </a:bodyPr>
            <a:lstStyle/>
            <a:p>
              <a:r>
                <a:rPr lang="en-US" dirty="0" smtClean="0"/>
                <a:t>Gene symbols</a:t>
              </a:r>
              <a:endParaRPr lang="en-US" dirty="0"/>
            </a:p>
          </p:txBody>
        </p:sp>
        <p:cxnSp>
          <p:nvCxnSpPr>
            <p:cNvPr id="9" name="Straight Arrow Connector 8"/>
            <p:cNvCxnSpPr>
              <a:stCxn id="8" idx="2"/>
            </p:cNvCxnSpPr>
            <p:nvPr/>
          </p:nvCxnSpPr>
          <p:spPr>
            <a:xfrm flipH="1">
              <a:off x="-2542036" y="4788932"/>
              <a:ext cx="3290318" cy="41412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grpSp>
        <p:nvGrpSpPr>
          <p:cNvPr id="7" name="Group 14"/>
          <p:cNvGrpSpPr/>
          <p:nvPr/>
        </p:nvGrpSpPr>
        <p:grpSpPr>
          <a:xfrm>
            <a:off x="6019800" y="1828800"/>
            <a:ext cx="1066800" cy="838200"/>
            <a:chOff x="381000" y="4419600"/>
            <a:chExt cx="1066800" cy="838200"/>
          </a:xfrm>
        </p:grpSpPr>
        <p:sp>
          <p:nvSpPr>
            <p:cNvPr id="16" name="TextBox 15"/>
            <p:cNvSpPr txBox="1"/>
            <p:nvPr/>
          </p:nvSpPr>
          <p:spPr>
            <a:xfrm>
              <a:off x="381000" y="4419600"/>
              <a:ext cx="1066800" cy="369332"/>
            </a:xfrm>
            <a:prstGeom prst="rect">
              <a:avLst/>
            </a:prstGeom>
            <a:noFill/>
          </p:spPr>
          <p:txBody>
            <a:bodyPr wrap="square" rtlCol="0">
              <a:spAutoFit/>
            </a:bodyPr>
            <a:lstStyle/>
            <a:p>
              <a:r>
                <a:rPr lang="en-US" dirty="0" smtClean="0"/>
                <a:t>P-values</a:t>
              </a:r>
              <a:endParaRPr lang="en-US" dirty="0"/>
            </a:p>
          </p:txBody>
        </p:sp>
        <p:cxnSp>
          <p:nvCxnSpPr>
            <p:cNvPr id="17" name="Straight Arrow Connector 16"/>
            <p:cNvCxnSpPr>
              <a:stCxn id="16" idx="2"/>
            </p:cNvCxnSpPr>
            <p:nvPr/>
          </p:nvCxnSpPr>
          <p:spPr>
            <a:xfrm>
              <a:off x="914400" y="4788932"/>
              <a:ext cx="0" cy="4688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543800" y="1828800"/>
            <a:ext cx="1496564" cy="369332"/>
          </a:xfrm>
          <a:prstGeom prst="rect">
            <a:avLst/>
          </a:prstGeom>
          <a:noFill/>
        </p:spPr>
        <p:txBody>
          <a:bodyPr wrap="square" rtlCol="0">
            <a:spAutoFit/>
          </a:bodyPr>
          <a:lstStyle/>
          <a:p>
            <a:r>
              <a:rPr lang="en-US" dirty="0" smtClean="0"/>
              <a:t>Fold change</a:t>
            </a:r>
            <a:endParaRPr lang="en-US" dirty="0"/>
          </a:p>
        </p:txBody>
      </p:sp>
      <p:cxnSp>
        <p:nvCxnSpPr>
          <p:cNvPr id="22" name="Straight Arrow Connector 21"/>
          <p:cNvCxnSpPr>
            <a:stCxn id="21" idx="2"/>
          </p:cNvCxnSpPr>
          <p:nvPr/>
        </p:nvCxnSpPr>
        <p:spPr>
          <a:xfrm>
            <a:off x="8292082" y="2198132"/>
            <a:ext cx="547118" cy="4688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613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 can be saved/emailed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518" y="1676400"/>
            <a:ext cx="8898082" cy="4267200"/>
          </a:xfrm>
        </p:spPr>
      </p:pic>
    </p:spTree>
    <p:extLst>
      <p:ext uri="{BB962C8B-B14F-4D97-AF65-F5344CB8AC3E}">
        <p14:creationId xmlns:p14="http://schemas.microsoft.com/office/powerpoint/2010/main" val="402711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tranSMART</a:t>
            </a:r>
            <a:r>
              <a:rPr lang="en-US" dirty="0" smtClean="0"/>
              <a:t> – why do we care?</a:t>
            </a:r>
            <a:endParaRPr lang="en-US" dirty="0"/>
          </a:p>
        </p:txBody>
      </p:sp>
      <p:sp>
        <p:nvSpPr>
          <p:cNvPr id="3" name="Content Placeholder 2"/>
          <p:cNvSpPr>
            <a:spLocks noGrp="1"/>
          </p:cNvSpPr>
          <p:nvPr>
            <p:ph idx="1"/>
          </p:nvPr>
        </p:nvSpPr>
        <p:spPr/>
        <p:txBody>
          <a:bodyPr/>
          <a:lstStyle/>
          <a:p>
            <a:r>
              <a:rPr lang="en-US" dirty="0" smtClean="0"/>
              <a:t>Enables data exploration with low hurdles</a:t>
            </a:r>
          </a:p>
          <a:p>
            <a:r>
              <a:rPr lang="en-US" dirty="0" smtClean="0"/>
              <a:t>Integrates many different data types</a:t>
            </a:r>
          </a:p>
          <a:p>
            <a:r>
              <a:rPr lang="en-US" dirty="0" smtClean="0"/>
              <a:t>Has interfaces to real analysis tools</a:t>
            </a:r>
          </a:p>
          <a:p>
            <a:r>
              <a:rPr lang="en-US" dirty="0" smtClean="0"/>
              <a:t>Provides a consistent data set</a:t>
            </a:r>
          </a:p>
          <a:p>
            <a:r>
              <a:rPr lang="en-US" dirty="0" smtClean="0"/>
              <a:t>Can be run locally/ institutional etc</a:t>
            </a:r>
          </a:p>
          <a:p>
            <a:r>
              <a:rPr lang="en-US" dirty="0" smtClean="0"/>
              <a:t>Can possibly be “shared” across institutions </a:t>
            </a:r>
          </a:p>
          <a:p>
            <a:pPr lvl="1"/>
            <a:r>
              <a:rPr lang="en-US" sz="2000" dirty="0" err="1" smtClean="0"/>
              <a:t>McMurry</a:t>
            </a:r>
            <a:r>
              <a:rPr lang="en-US" sz="2000" dirty="0" smtClean="0"/>
              <a:t> et al, PLOS one: </a:t>
            </a:r>
            <a:r>
              <a:rPr lang="en-US" sz="2000" i="1" dirty="0" smtClean="0"/>
              <a:t>Shrine: enabling nationally scalable Multi-site disease studies</a:t>
            </a:r>
            <a:r>
              <a:rPr lang="en-US" sz="2000" dirty="0" smtClean="0"/>
              <a:t> </a:t>
            </a:r>
          </a:p>
          <a:p>
            <a:r>
              <a:rPr lang="en-US" dirty="0" smtClean="0"/>
              <a:t>Go to: </a:t>
            </a:r>
            <a:r>
              <a:rPr lang="en-US" dirty="0" smtClean="0">
                <a:hlinkClick r:id="rId2"/>
              </a:rPr>
              <a:t>http://transmartfoundation.org/</a:t>
            </a:r>
            <a:endParaRPr lang="en-US" dirty="0" smtClean="0"/>
          </a:p>
          <a:p>
            <a:endParaRPr 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Acknowledgements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436688"/>
            <a:ext cx="3314700" cy="16573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60488"/>
            <a:ext cx="2883694"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192390"/>
            <a:ext cx="2819400" cy="2469795"/>
          </a:xfrm>
          <a:prstGeom prst="rect">
            <a:avLst/>
          </a:prstGeom>
        </p:spPr>
      </p:pic>
      <p:sp>
        <p:nvSpPr>
          <p:cNvPr id="7" name="TextBox 6"/>
          <p:cNvSpPr txBox="1"/>
          <p:nvPr/>
        </p:nvSpPr>
        <p:spPr>
          <a:xfrm>
            <a:off x="700687" y="3660042"/>
            <a:ext cx="2091919" cy="3416320"/>
          </a:xfrm>
          <a:prstGeom prst="rect">
            <a:avLst/>
          </a:prstGeom>
          <a:noFill/>
        </p:spPr>
        <p:txBody>
          <a:bodyPr wrap="none" rtlCol="0">
            <a:spAutoFit/>
          </a:bodyPr>
          <a:lstStyle/>
          <a:p>
            <a:r>
              <a:rPr lang="en-US" dirty="0" smtClean="0"/>
              <a:t>Matthias Kretzler</a:t>
            </a:r>
          </a:p>
          <a:p>
            <a:r>
              <a:rPr lang="en-US" dirty="0" smtClean="0"/>
              <a:t>Felix </a:t>
            </a:r>
            <a:r>
              <a:rPr lang="en-US" dirty="0" err="1" smtClean="0"/>
              <a:t>Eichinger</a:t>
            </a:r>
            <a:endParaRPr lang="en-US" dirty="0" smtClean="0"/>
          </a:p>
          <a:p>
            <a:r>
              <a:rPr lang="en-US" dirty="0" smtClean="0"/>
              <a:t>Wenjun </a:t>
            </a:r>
            <a:r>
              <a:rPr lang="en-US" dirty="0"/>
              <a:t>Ju</a:t>
            </a:r>
          </a:p>
          <a:p>
            <a:r>
              <a:rPr lang="en-US" dirty="0" smtClean="0"/>
              <a:t>Sebastian Martini</a:t>
            </a:r>
          </a:p>
          <a:p>
            <a:r>
              <a:rPr lang="en-US" dirty="0" err="1" smtClean="0"/>
              <a:t>Viji</a:t>
            </a:r>
            <a:r>
              <a:rPr lang="en-US" dirty="0" smtClean="0"/>
              <a:t> Nair</a:t>
            </a:r>
          </a:p>
          <a:p>
            <a:r>
              <a:rPr lang="en-US" dirty="0" smtClean="0"/>
              <a:t>Celine Berthier</a:t>
            </a:r>
          </a:p>
          <a:p>
            <a:r>
              <a:rPr lang="en-US" dirty="0"/>
              <a:t>Laura Mariani</a:t>
            </a:r>
          </a:p>
          <a:p>
            <a:r>
              <a:rPr lang="en-US" dirty="0" smtClean="0"/>
              <a:t>Becky Steck</a:t>
            </a:r>
          </a:p>
          <a:p>
            <a:r>
              <a:rPr lang="en-US" dirty="0"/>
              <a:t>Colleen Kincaid-Beal</a:t>
            </a:r>
          </a:p>
          <a:p>
            <a:r>
              <a:rPr lang="en-US" dirty="0" smtClean="0"/>
              <a:t>Rachel Dull</a:t>
            </a:r>
          </a:p>
          <a:p>
            <a:endParaRPr lang="en-US" dirty="0"/>
          </a:p>
          <a:p>
            <a:endParaRPr lang="en-US" dirty="0" smtClean="0"/>
          </a:p>
        </p:txBody>
      </p:sp>
      <p:sp>
        <p:nvSpPr>
          <p:cNvPr id="8" name="TextBox 7"/>
          <p:cNvSpPr txBox="1"/>
          <p:nvPr/>
        </p:nvSpPr>
        <p:spPr>
          <a:xfrm>
            <a:off x="6459426" y="3660042"/>
            <a:ext cx="2091919" cy="1477328"/>
          </a:xfrm>
          <a:prstGeom prst="rect">
            <a:avLst/>
          </a:prstGeom>
          <a:noFill/>
        </p:spPr>
        <p:txBody>
          <a:bodyPr wrap="none" rtlCol="0">
            <a:spAutoFit/>
          </a:bodyPr>
          <a:lstStyle/>
          <a:p>
            <a:r>
              <a:rPr lang="en-US" dirty="0"/>
              <a:t>Daniel R. </a:t>
            </a:r>
            <a:r>
              <a:rPr lang="en-US" dirty="0" smtClean="0"/>
              <a:t>Rhodes</a:t>
            </a:r>
          </a:p>
          <a:p>
            <a:r>
              <a:rPr lang="en-US" dirty="0"/>
              <a:t>Rodney </a:t>
            </a:r>
            <a:r>
              <a:rPr lang="en-US" dirty="0" err="1"/>
              <a:t>Keteyian</a:t>
            </a:r>
            <a:endParaRPr lang="en-US" dirty="0"/>
          </a:p>
          <a:p>
            <a:r>
              <a:rPr lang="en-US" dirty="0" smtClean="0"/>
              <a:t>Becky Steck</a:t>
            </a:r>
          </a:p>
          <a:p>
            <a:r>
              <a:rPr lang="en-US" dirty="0" smtClean="0"/>
              <a:t>Colleen Kincaid-Beal</a:t>
            </a:r>
          </a:p>
          <a:p>
            <a:r>
              <a:rPr lang="en-US" dirty="0"/>
              <a:t>Rachel </a:t>
            </a:r>
            <a:r>
              <a:rPr lang="en-US" dirty="0" smtClean="0"/>
              <a:t>Dull</a:t>
            </a:r>
            <a:endParaRPr lang="en-US" dirty="0"/>
          </a:p>
        </p:txBody>
      </p:sp>
    </p:spTree>
    <p:extLst>
      <p:ext uri="{BB962C8B-B14F-4D97-AF65-F5344CB8AC3E}">
        <p14:creationId xmlns:p14="http://schemas.microsoft.com/office/powerpoint/2010/main" val="901939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fun</a:t>
            </a:r>
            <a:endParaRPr lang="en-US" dirty="0"/>
          </a:p>
        </p:txBody>
      </p:sp>
      <p:sp>
        <p:nvSpPr>
          <p:cNvPr id="3" name="Content Placeholder 2"/>
          <p:cNvSpPr>
            <a:spLocks noGrp="1"/>
          </p:cNvSpPr>
          <p:nvPr>
            <p:ph idx="1"/>
          </p:nvPr>
        </p:nvSpPr>
        <p:spPr/>
        <p:txBody>
          <a:bodyPr>
            <a:normAutofit lnSpcReduction="10000"/>
          </a:bodyPr>
          <a:lstStyle/>
          <a:p>
            <a:r>
              <a:rPr lang="en-US" dirty="0" smtClean="0"/>
              <a:t>Connectivity map</a:t>
            </a:r>
          </a:p>
          <a:p>
            <a:pPr lvl="1"/>
            <a:r>
              <a:rPr lang="en-US" dirty="0" smtClean="0"/>
              <a:t>Use Diabetes vs. control (</a:t>
            </a:r>
            <a:r>
              <a:rPr lang="en-US" dirty="0" err="1" smtClean="0"/>
              <a:t>tubulointerstitium</a:t>
            </a:r>
            <a:r>
              <a:rPr lang="en-US" dirty="0" smtClean="0"/>
              <a:t> dataset)</a:t>
            </a:r>
          </a:p>
          <a:p>
            <a:pPr lvl="1"/>
            <a:r>
              <a:rPr lang="en-US" dirty="0" smtClean="0"/>
              <a:t>Select top 1% overexpressed as primary concept</a:t>
            </a:r>
          </a:p>
          <a:p>
            <a:pPr lvl="1"/>
            <a:r>
              <a:rPr lang="en-US" dirty="0" smtClean="0"/>
              <a:t>Compare to significantly overlapping concepts with Connectivity map</a:t>
            </a:r>
          </a:p>
          <a:p>
            <a:pPr lvl="1"/>
            <a:r>
              <a:rPr lang="en-US" dirty="0" smtClean="0"/>
              <a:t>Can you find potential drug candidates? Are there any drugs that work for both glom. and tub?</a:t>
            </a:r>
          </a:p>
          <a:p>
            <a:pPr lvl="1"/>
            <a:r>
              <a:rPr lang="en-US" dirty="0" smtClean="0"/>
              <a:t>What could be optimized? How will you plan further experiments to test your hypothesis?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187281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they exist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Transparency/reproducibility of publications</a:t>
            </a:r>
          </a:p>
          <a:p>
            <a:pPr lvl="1"/>
            <a:r>
              <a:rPr lang="en-US" dirty="0" smtClean="0"/>
              <a:t>Journals require data to be available for analysis</a:t>
            </a:r>
          </a:p>
          <a:p>
            <a:pPr lvl="1"/>
            <a:r>
              <a:rPr lang="en-US" dirty="0" smtClean="0"/>
              <a:t>Nowadays raw data is required</a:t>
            </a:r>
          </a:p>
          <a:p>
            <a:pPr lvl="1"/>
            <a:r>
              <a:rPr lang="en-US" dirty="0" smtClean="0"/>
              <a:t>Databases offer single resource and standardized access</a:t>
            </a:r>
          </a:p>
          <a:p>
            <a:r>
              <a:rPr lang="en-US" dirty="0" smtClean="0"/>
              <a:t>Data was generated for a specific purpose, but is not limited to that purpose</a:t>
            </a:r>
          </a:p>
          <a:p>
            <a:pPr lvl="1"/>
            <a:r>
              <a:rPr lang="en-US" dirty="0" smtClean="0"/>
              <a:t>Can be reanalyzed in a different context</a:t>
            </a:r>
          </a:p>
          <a:p>
            <a:pPr lvl="1"/>
            <a:r>
              <a:rPr lang="en-US" dirty="0" smtClean="0"/>
              <a:t>Can be combined with other datasets</a:t>
            </a:r>
          </a:p>
          <a:p>
            <a:pPr lvl="1"/>
            <a:r>
              <a:rPr lang="en-US" dirty="0" smtClean="0"/>
              <a:t>Can be used as independent validation</a:t>
            </a:r>
          </a:p>
        </p:txBody>
      </p:sp>
    </p:spTree>
    <p:extLst>
      <p:ext uri="{BB962C8B-B14F-4D97-AF65-F5344CB8AC3E}">
        <p14:creationId xmlns:p14="http://schemas.microsoft.com/office/powerpoint/2010/main" val="157819683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
            <a:ext cx="7315200" cy="6553200"/>
          </a:xfrm>
          <a:prstGeom prst="rect">
            <a:avLst/>
          </a:prstGeom>
        </p:spPr>
      </p:pic>
    </p:spTree>
    <p:extLst>
      <p:ext uri="{BB962C8B-B14F-4D97-AF65-F5344CB8AC3E}">
        <p14:creationId xmlns:p14="http://schemas.microsoft.com/office/powerpoint/2010/main" val="291652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t>Gene expression repository examples</a:t>
            </a:r>
            <a:endParaRPr lang="en-US" dirty="0"/>
          </a:p>
        </p:txBody>
      </p:sp>
      <p:sp>
        <p:nvSpPr>
          <p:cNvPr id="3" name="Content Placeholder 2"/>
          <p:cNvSpPr txBox="1">
            <a:spLocks noGrp="1"/>
          </p:cNvSpPr>
          <p:nvPr>
            <p:ph idx="1"/>
          </p:nvPr>
        </p:nvSpPr>
        <p:spPr>
          <a:xfrm>
            <a:off x="457200" y="1447800"/>
            <a:ext cx="8229600" cy="4525959"/>
          </a:xfrm>
        </p:spPr>
        <p:txBody>
          <a:bodyPr/>
          <a:lstStyle/>
          <a:p>
            <a:pPr algn="just"/>
            <a:r>
              <a:rPr lang="en-US" sz="2400" dirty="0" smtClean="0"/>
              <a:t>Gene expression omnibus (www.ncbi.nlm.nih/geo/)</a:t>
            </a:r>
          </a:p>
          <a:p>
            <a:pPr lvl="1" algn="just"/>
            <a:r>
              <a:rPr lang="en-US" sz="2000" dirty="0" smtClean="0">
                <a:hlinkClick r:id="rId2"/>
              </a:rPr>
              <a:t>1,117,462</a:t>
            </a:r>
            <a:r>
              <a:rPr lang="en-US" sz="2000" dirty="0" smtClean="0"/>
              <a:t> samples, </a:t>
            </a:r>
            <a:r>
              <a:rPr lang="en-US" sz="2000" dirty="0" smtClean="0">
                <a:hlinkClick r:id="rId3"/>
              </a:rPr>
              <a:t>3848</a:t>
            </a:r>
            <a:r>
              <a:rPr lang="en-US" sz="2000" dirty="0" smtClean="0"/>
              <a:t> datasets</a:t>
            </a:r>
          </a:p>
          <a:p>
            <a:pPr algn="just"/>
            <a:endParaRPr lang="en-US" sz="2400" dirty="0" smtClean="0"/>
          </a:p>
          <a:p>
            <a:pPr algn="just"/>
            <a:endParaRPr lang="en-US" sz="2400" dirty="0"/>
          </a:p>
          <a:p>
            <a:pPr algn="just"/>
            <a:endParaRPr lang="en-US" sz="2400" dirty="0" smtClean="0"/>
          </a:p>
          <a:p>
            <a:pPr algn="just"/>
            <a:r>
              <a:rPr lang="en-US" sz="2400" dirty="0" smtClean="0"/>
              <a:t>Array express (www.ebi.ac.uk/arrayexpress/)</a:t>
            </a:r>
          </a:p>
          <a:p>
            <a:pPr algn="just"/>
            <a:endParaRPr lang="en-US" sz="2400" dirty="0" smtClean="0"/>
          </a:p>
          <a:p>
            <a:pPr algn="just"/>
            <a:endParaRPr lang="en-US" sz="2600" dirty="0" smtClean="0"/>
          </a:p>
          <a:p>
            <a:pPr algn="just"/>
            <a:r>
              <a:rPr lang="en-US" sz="2400" dirty="0"/>
              <a:t>Princeton University </a:t>
            </a:r>
            <a:r>
              <a:rPr lang="en-US" sz="2400" dirty="0" err="1"/>
              <a:t>MicroArray</a:t>
            </a:r>
            <a:r>
              <a:rPr lang="en-US" sz="2400" dirty="0"/>
              <a:t> database (</a:t>
            </a:r>
            <a:r>
              <a:rPr lang="en-US" sz="2400" dirty="0" err="1"/>
              <a:t>PUMAdb</a:t>
            </a:r>
            <a:r>
              <a:rPr lang="en-US" sz="2400" dirty="0"/>
              <a:t>)</a:t>
            </a:r>
          </a:p>
          <a:p>
            <a:pPr lvl="3" algn="just"/>
            <a:r>
              <a:rPr lang="en-US" sz="1600" dirty="0" smtClean="0"/>
              <a:t>40084 experiments, 6598 made public</a:t>
            </a:r>
          </a:p>
          <a:p>
            <a:pPr algn="just"/>
            <a:r>
              <a:rPr lang="en-US" sz="2400" dirty="0"/>
              <a:t>NCBI SRA, ENA and Princeton </a:t>
            </a:r>
            <a:r>
              <a:rPr lang="en-US" sz="2400" dirty="0" err="1"/>
              <a:t>HTseq</a:t>
            </a:r>
            <a:r>
              <a:rPr lang="en-US" sz="2400" dirty="0"/>
              <a:t> for NGS data</a:t>
            </a:r>
          </a:p>
          <a:p>
            <a:pPr algn="just"/>
            <a:endParaRPr lang="en-US" sz="2400" dirty="0"/>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6705600" cy="145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114800"/>
            <a:ext cx="6705600" cy="79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What is </a:t>
            </a:r>
            <a:r>
              <a:rPr lang="en-US" dirty="0" smtClean="0"/>
              <a:t>in a gene expression database?</a:t>
            </a:r>
            <a:endParaRPr lang="en-US" dirty="0"/>
          </a:p>
        </p:txBody>
      </p:sp>
      <p:sp>
        <p:nvSpPr>
          <p:cNvPr id="3" name="Content Placeholder 2"/>
          <p:cNvSpPr txBox="1">
            <a:spLocks noGrp="1"/>
          </p:cNvSpPr>
          <p:nvPr>
            <p:ph idx="1"/>
          </p:nvPr>
        </p:nvSpPr>
        <p:spPr>
          <a:xfrm>
            <a:off x="457200" y="1570041"/>
            <a:ext cx="8229600" cy="4525959"/>
          </a:xfrm>
        </p:spPr>
        <p:txBody>
          <a:bodyPr/>
          <a:lstStyle/>
          <a:p>
            <a:pPr lvl="0" algn="just">
              <a:lnSpc>
                <a:spcPct val="90000"/>
              </a:lnSpc>
            </a:pPr>
            <a:r>
              <a:rPr lang="en-US" sz="2800" dirty="0"/>
              <a:t>Gene expression data in different forms:</a:t>
            </a:r>
          </a:p>
          <a:p>
            <a:pPr lvl="1" algn="just">
              <a:lnSpc>
                <a:spcPct val="90000"/>
              </a:lnSpc>
            </a:pPr>
            <a:r>
              <a:rPr lang="en-US" sz="2400" dirty="0"/>
              <a:t>Resolution:</a:t>
            </a:r>
          </a:p>
          <a:p>
            <a:pPr lvl="2" algn="just">
              <a:lnSpc>
                <a:spcPct val="90000"/>
              </a:lnSpc>
            </a:pPr>
            <a:r>
              <a:rPr lang="en-US" sz="2000" dirty="0"/>
              <a:t>Gene level</a:t>
            </a:r>
          </a:p>
          <a:p>
            <a:pPr lvl="2" algn="just">
              <a:lnSpc>
                <a:spcPct val="90000"/>
              </a:lnSpc>
            </a:pPr>
            <a:r>
              <a:rPr lang="en-US" sz="2000" dirty="0"/>
              <a:t>Transcript level</a:t>
            </a:r>
          </a:p>
          <a:p>
            <a:pPr lvl="2" algn="just">
              <a:lnSpc>
                <a:spcPct val="90000"/>
              </a:lnSpc>
            </a:pPr>
            <a:r>
              <a:rPr lang="en-US" sz="2000" dirty="0" err="1"/>
              <a:t>Exon</a:t>
            </a:r>
            <a:r>
              <a:rPr lang="en-US" sz="2000" dirty="0"/>
              <a:t> </a:t>
            </a:r>
            <a:r>
              <a:rPr lang="en-US" sz="2000" dirty="0" smtClean="0"/>
              <a:t>level</a:t>
            </a:r>
          </a:p>
          <a:p>
            <a:pPr lvl="3" algn="just">
              <a:lnSpc>
                <a:spcPct val="90000"/>
              </a:lnSpc>
            </a:pPr>
            <a:r>
              <a:rPr lang="en-US" sz="1800" dirty="0" smtClean="0"/>
              <a:t>And / or raw data</a:t>
            </a:r>
            <a:endParaRPr lang="en-US" sz="1800" dirty="0"/>
          </a:p>
          <a:p>
            <a:pPr lvl="1" algn="just">
              <a:lnSpc>
                <a:spcPct val="90000"/>
              </a:lnSpc>
            </a:pPr>
            <a:r>
              <a:rPr lang="en-US" sz="2400" dirty="0"/>
              <a:t>Comprehensiveness</a:t>
            </a:r>
          </a:p>
          <a:p>
            <a:pPr lvl="2" algn="just">
              <a:lnSpc>
                <a:spcPct val="90000"/>
              </a:lnSpc>
            </a:pPr>
            <a:r>
              <a:rPr lang="en-US" sz="2000" dirty="0"/>
              <a:t>Targeted arrays</a:t>
            </a:r>
          </a:p>
          <a:p>
            <a:pPr lvl="2" algn="just">
              <a:lnSpc>
                <a:spcPct val="90000"/>
              </a:lnSpc>
            </a:pPr>
            <a:r>
              <a:rPr lang="en-US" sz="2000" dirty="0"/>
              <a:t>Whole genome arrays</a:t>
            </a:r>
          </a:p>
          <a:p>
            <a:pPr lvl="1" algn="just">
              <a:lnSpc>
                <a:spcPct val="90000"/>
              </a:lnSpc>
            </a:pPr>
            <a:r>
              <a:rPr lang="en-US" sz="2400" dirty="0"/>
              <a:t>Different platforms </a:t>
            </a:r>
            <a:r>
              <a:rPr lang="en-US" sz="2400" dirty="0" smtClean="0"/>
              <a:t>(microarrays, </a:t>
            </a:r>
            <a:r>
              <a:rPr lang="en-US" sz="2400" dirty="0" err="1" smtClean="0"/>
              <a:t>RNAseq</a:t>
            </a:r>
            <a:r>
              <a:rPr lang="en-US" sz="2400" dirty="0"/>
              <a:t>)</a:t>
            </a:r>
          </a:p>
          <a:p>
            <a:pPr lvl="0" algn="just">
              <a:lnSpc>
                <a:spcPct val="90000"/>
              </a:lnSpc>
            </a:pPr>
            <a:r>
              <a:rPr lang="en-US" sz="2800" dirty="0"/>
              <a:t>Generally only gene </a:t>
            </a:r>
            <a:r>
              <a:rPr lang="en-US" sz="2800" dirty="0" smtClean="0"/>
              <a:t>expression, may have limited sample information </a:t>
            </a:r>
            <a:endParaRPr lang="en-US"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Where does the data come from?</a:t>
            </a:r>
          </a:p>
        </p:txBody>
      </p:sp>
      <p:sp>
        <p:nvSpPr>
          <p:cNvPr id="3" name="Content Placeholder 2"/>
          <p:cNvSpPr txBox="1">
            <a:spLocks noGrp="1"/>
          </p:cNvSpPr>
          <p:nvPr>
            <p:ph idx="1"/>
          </p:nvPr>
        </p:nvSpPr>
        <p:spPr>
          <a:xfrm>
            <a:off x="457200" y="1493841"/>
            <a:ext cx="8229600" cy="4525959"/>
          </a:xfrm>
        </p:spPr>
        <p:txBody>
          <a:bodyPr/>
          <a:lstStyle/>
          <a:p>
            <a:pPr algn="just">
              <a:lnSpc>
                <a:spcPct val="90000"/>
              </a:lnSpc>
              <a:spcBef>
                <a:spcPts val="700"/>
              </a:spcBef>
            </a:pPr>
            <a:r>
              <a:rPr lang="en-US" sz="2800" dirty="0" smtClean="0"/>
              <a:t>Expression profiles of</a:t>
            </a:r>
          </a:p>
          <a:p>
            <a:pPr lvl="1" algn="just">
              <a:lnSpc>
                <a:spcPct val="90000"/>
              </a:lnSpc>
            </a:pPr>
            <a:r>
              <a:rPr lang="en-US" sz="2400" dirty="0" smtClean="0"/>
              <a:t>Patients</a:t>
            </a:r>
            <a:endParaRPr lang="en-US" sz="2400" dirty="0"/>
          </a:p>
          <a:p>
            <a:pPr lvl="1" algn="just">
              <a:lnSpc>
                <a:spcPct val="90000"/>
              </a:lnSpc>
            </a:pPr>
            <a:r>
              <a:rPr lang="en-US" sz="2400" dirty="0" smtClean="0"/>
              <a:t>Model </a:t>
            </a:r>
            <a:r>
              <a:rPr lang="en-US" sz="2400" dirty="0"/>
              <a:t>systems</a:t>
            </a:r>
          </a:p>
          <a:p>
            <a:pPr lvl="1" algn="just">
              <a:lnSpc>
                <a:spcPct val="90000"/>
              </a:lnSpc>
            </a:pPr>
            <a:r>
              <a:rPr lang="en-US" sz="2400" dirty="0"/>
              <a:t>Cell cultures</a:t>
            </a:r>
          </a:p>
          <a:p>
            <a:pPr lvl="0" algn="just">
              <a:lnSpc>
                <a:spcPct val="90000"/>
              </a:lnSpc>
              <a:spcBef>
                <a:spcPts val="700"/>
              </a:spcBef>
            </a:pPr>
            <a:r>
              <a:rPr lang="en-US" sz="2800" dirty="0" smtClean="0"/>
              <a:t>Data </a:t>
            </a:r>
            <a:r>
              <a:rPr lang="en-US" sz="2800" dirty="0"/>
              <a:t>used for publication</a:t>
            </a:r>
          </a:p>
          <a:p>
            <a:pPr lvl="1" algn="just">
              <a:lnSpc>
                <a:spcPct val="90000"/>
              </a:lnSpc>
              <a:spcBef>
                <a:spcPts val="600"/>
              </a:spcBef>
            </a:pPr>
            <a:r>
              <a:rPr lang="en-US" sz="2400" dirty="0" smtClean="0"/>
              <a:t>Most journals now require </a:t>
            </a:r>
            <a:r>
              <a:rPr lang="en-US" sz="2400" dirty="0"/>
              <a:t>raw data submission</a:t>
            </a:r>
          </a:p>
          <a:p>
            <a:pPr lvl="1" algn="just">
              <a:lnSpc>
                <a:spcPct val="90000"/>
              </a:lnSpc>
              <a:spcBef>
                <a:spcPts val="600"/>
              </a:spcBef>
            </a:pPr>
            <a:r>
              <a:rPr lang="en-US" sz="2400" dirty="0"/>
              <a:t>Very coarse quality control (peer review)</a:t>
            </a:r>
          </a:p>
          <a:p>
            <a:pPr lvl="1" algn="just">
              <a:lnSpc>
                <a:spcPct val="90000"/>
              </a:lnSpc>
              <a:spcBef>
                <a:spcPts val="600"/>
              </a:spcBef>
            </a:pPr>
            <a:r>
              <a:rPr lang="en-US" sz="2400" dirty="0"/>
              <a:t>QC depends mostly on authors</a:t>
            </a:r>
          </a:p>
          <a:p>
            <a:pPr lvl="0" algn="just">
              <a:lnSpc>
                <a:spcPct val="90000"/>
              </a:lnSpc>
              <a:spcBef>
                <a:spcPts val="700"/>
              </a:spcBef>
            </a:pPr>
            <a:r>
              <a:rPr lang="en-US" sz="2800" dirty="0" smtClean="0"/>
              <a:t>Datasets submitted without </a:t>
            </a:r>
            <a:r>
              <a:rPr lang="en-US" sz="2800" dirty="0"/>
              <a:t>publication</a:t>
            </a:r>
          </a:p>
          <a:p>
            <a:pPr lvl="1" algn="just">
              <a:lnSpc>
                <a:spcPct val="90000"/>
              </a:lnSpc>
              <a:spcBef>
                <a:spcPts val="600"/>
              </a:spcBef>
            </a:pPr>
            <a:r>
              <a:rPr lang="en-US" sz="2400" dirty="0" smtClean="0"/>
              <a:t>Little or no QC</a:t>
            </a:r>
          </a:p>
          <a:p>
            <a:pPr algn="just">
              <a:lnSpc>
                <a:spcPct val="90000"/>
              </a:lnSpc>
              <a:spcBef>
                <a:spcPts val="600"/>
              </a:spcBef>
            </a:pPr>
            <a:r>
              <a:rPr lang="en-US" sz="2800" dirty="0" smtClean="0"/>
              <a:t>Most datasets are tailored towards a specific question</a:t>
            </a:r>
            <a:endParaRPr lang="en-US"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2568</Words>
  <Application>Microsoft Office PowerPoint</Application>
  <PresentationFormat>On-screen Show (4:3)</PresentationFormat>
  <Paragraphs>393</Paragraphs>
  <Slides>60</Slides>
  <Notes>11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Gene  expression databases</vt:lpstr>
      <vt:lpstr>Outline</vt:lpstr>
      <vt:lpstr>Microarrays: the beginning of high throughput gene expression</vt:lpstr>
      <vt:lpstr>RNA-seq: the future of high throughput gene expression</vt:lpstr>
      <vt:lpstr>Gene expression databases</vt:lpstr>
      <vt:lpstr>Why do they exist</vt:lpstr>
      <vt:lpstr>Gene expression repository examples</vt:lpstr>
      <vt:lpstr>What is in a gene expression database?</vt:lpstr>
      <vt:lpstr>Where does the data come from?</vt:lpstr>
      <vt:lpstr>Example: GEO GSE32591</vt:lpstr>
      <vt:lpstr>PowerPoint Presentation</vt:lpstr>
      <vt:lpstr>What can be done with GEO?</vt:lpstr>
      <vt:lpstr>What can be done with GEO?</vt:lpstr>
      <vt:lpstr>What questions can be answered?</vt:lpstr>
      <vt:lpstr>What questions can be answered?</vt:lpstr>
      <vt:lpstr>What can be answered by doing it yourself?</vt:lpstr>
      <vt:lpstr>What can be answered by doing it yourself?</vt:lpstr>
      <vt:lpstr>Why do you have to do it yourself?</vt:lpstr>
      <vt:lpstr>Why not?</vt:lpstr>
      <vt:lpstr>Who is the target group for doing it yourself?</vt:lpstr>
      <vt:lpstr>Why is this a problem?</vt:lpstr>
      <vt:lpstr>How to fix that?</vt:lpstr>
      <vt:lpstr>How to fix that?</vt:lpstr>
      <vt:lpstr>Nephroseq ( www.nephroseq.org )</vt:lpstr>
      <vt:lpstr>Oncomine (www.oncomine.com www.oncomine.org )</vt:lpstr>
      <vt:lpstr>PowerPoint Presentation</vt:lpstr>
      <vt:lpstr>NephroSeq main Page</vt:lpstr>
      <vt:lpstr>Two Search Options</vt:lpstr>
      <vt:lpstr>PowerPoint Presentation</vt:lpstr>
      <vt:lpstr>PowerPoint Presentation</vt:lpstr>
      <vt:lpstr>Four Basic Analysis Modes</vt:lpstr>
      <vt:lpstr>PowerPoint Presentation</vt:lpstr>
      <vt:lpstr>PowerPoint Presentation</vt:lpstr>
      <vt:lpstr>PowerPoint Presentation</vt:lpstr>
      <vt:lpstr>PowerPoint Presentation</vt:lpstr>
      <vt:lpstr>PowerPoint Presentation</vt:lpstr>
      <vt:lpstr>Differential expression – Dataset search</vt:lpstr>
      <vt:lpstr>Differential expression – dataset search – compare analysis</vt:lpstr>
      <vt:lpstr>Meta analysis</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tranSMART</vt:lpstr>
      <vt:lpstr>The Translational Challenge: Data Integration &amp; Analysis</vt:lpstr>
      <vt:lpstr>tranSMART Platform:  Enabling Translational research</vt:lpstr>
      <vt:lpstr>tranSMART Platform:  Academics and industry</vt:lpstr>
      <vt:lpstr>tranSMART: controlled vocabulary</vt:lpstr>
      <vt:lpstr>Subset selection</vt:lpstr>
      <vt:lpstr>Summary statistics 1 </vt:lpstr>
      <vt:lpstr>Differentially expressed genes</vt:lpstr>
      <vt:lpstr>Comparisons can be saved/emailed</vt:lpstr>
      <vt:lpstr>tranSMART – why do we care?</vt:lpstr>
      <vt:lpstr>PowerPoint Presentation</vt:lpstr>
      <vt:lpstr>Homework for fun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felix</dc:creator>
  <cp:lastModifiedBy>Sean Eddy</cp:lastModifiedBy>
  <cp:revision>43</cp:revision>
  <dcterms:created xsi:type="dcterms:W3CDTF">2013-04-16T20:44:06Z</dcterms:created>
  <dcterms:modified xsi:type="dcterms:W3CDTF">2016-04-13T16:54:06Z</dcterms:modified>
</cp:coreProperties>
</file>